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5c46ae95d6e4143" /><Relationship Type="http://schemas.openxmlformats.org/officeDocument/2006/relationships/extended-properties" Target="/docProps/app.xml" Id="R977d73bc78ad407e" /><Relationship Type="http://schemas.openxmlformats.org/officeDocument/2006/relationships/officeDocument" Target="/ppt/presentation.xml" Id="R9397b1b39dc1434a" /></Relationships>
</file>

<file path=ppt/presentation.xml><?xml version="1.0" encoding="utf-8"?>
<p:presentation xmlns:p="http://schemas.openxmlformats.org/presentationml/2006/main">
  <p:sldMasterIdLst>
    <p:sldMasterId xmlns:r="http://schemas.openxmlformats.org/officeDocument/2006/relationships" id="2147483648" r:id="R6c7502bb6e7d4d11"/>
  </p:sldMasterIdLst>
  <p:notesMasterIdLst>
    <p:notesMasterId xmlns:r="http://schemas.openxmlformats.org/officeDocument/2006/relationships" r:id="Rd8379b0b2fe94dec"/>
  </p:notesMasterIdLst>
  <p:sldIdLst>
    <p:sldId xmlns:r="http://schemas.openxmlformats.org/officeDocument/2006/relationships" id="256" r:id="Rb1a453c667f3424b"/>
    <p:sldId xmlns:r="http://schemas.openxmlformats.org/officeDocument/2006/relationships" id="257" r:id="Ree7f7605484c45f7"/>
    <p:sldId xmlns:r="http://schemas.openxmlformats.org/officeDocument/2006/relationships" id="258" r:id="R4915286a1ef747c2"/>
    <p:sldId xmlns:r="http://schemas.openxmlformats.org/officeDocument/2006/relationships" id="259" r:id="R3e11e49b33b04dc1"/>
    <p:sldId xmlns:r="http://schemas.openxmlformats.org/officeDocument/2006/relationships" id="260" r:id="R8b09689bd3954584"/>
    <p:sldId xmlns:r="http://schemas.openxmlformats.org/officeDocument/2006/relationships" id="261" r:id="R010f701e4c484711"/>
    <p:sldId xmlns:r="http://schemas.openxmlformats.org/officeDocument/2006/relationships" id="262" r:id="R8d816f38e03f43e8"/>
    <p:sldId xmlns:r="http://schemas.openxmlformats.org/officeDocument/2006/relationships" id="263" r:id="R841082aaafa74f4b"/>
    <p:sldId xmlns:r="http://schemas.openxmlformats.org/officeDocument/2006/relationships" id="264" r:id="R2d31ba9cc1cd470a"/>
    <p:sldId xmlns:r="http://schemas.openxmlformats.org/officeDocument/2006/relationships" id="265" r:id="Rdb7b8884d5b64976"/>
    <p:sldId xmlns:r="http://schemas.openxmlformats.org/officeDocument/2006/relationships" id="266" r:id="Rdf9fb28d19d04db1"/>
    <p:sldId xmlns:r="http://schemas.openxmlformats.org/officeDocument/2006/relationships" id="267" r:id="Rc8c637187f7c4a67"/>
    <p:sldId xmlns:r="http://schemas.openxmlformats.org/officeDocument/2006/relationships" id="268" r:id="Rc9f0ad08971148f1"/>
    <p:sldId xmlns:r="http://schemas.openxmlformats.org/officeDocument/2006/relationships" id="269" r:id="Rd5bc772033ee4e0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9a3c48ebf8440ec" /><Relationship Type="http://schemas.openxmlformats.org/officeDocument/2006/relationships/slideMaster" Target="/ppt/slideMasters/slideMaster1.xml" Id="R6c7502bb6e7d4d11" /><Relationship Type="http://schemas.openxmlformats.org/officeDocument/2006/relationships/notesMaster" Target="/ppt/notesMasters/notesMaster1.xml" Id="Rd8379b0b2fe94dec" /><Relationship Type="http://schemas.openxmlformats.org/officeDocument/2006/relationships/presProps" Target="/ppt/presProps.xml" Id="R84127fa315ea4d48" /><Relationship Type="http://schemas.openxmlformats.org/officeDocument/2006/relationships/tableStyles" Target="/ppt/tableStyles.xml" Id="R572efb4dbfa84b66" /><Relationship Type="http://schemas.openxmlformats.org/officeDocument/2006/relationships/slide" Target="/ppt/slides/slide1.xml" Id="Rb1a453c667f3424b" /><Relationship Type="http://schemas.openxmlformats.org/officeDocument/2006/relationships/slide" Target="/ppt/slides/slide2.xml" Id="Ree7f7605484c45f7" /><Relationship Type="http://schemas.openxmlformats.org/officeDocument/2006/relationships/slide" Target="/ppt/slides/slide3.xml" Id="R4915286a1ef747c2" /><Relationship Type="http://schemas.openxmlformats.org/officeDocument/2006/relationships/slide" Target="/ppt/slides/slide4.xml" Id="R3e11e49b33b04dc1" /><Relationship Type="http://schemas.openxmlformats.org/officeDocument/2006/relationships/slide" Target="/ppt/slides/slide5.xml" Id="R8b09689bd3954584" /><Relationship Type="http://schemas.openxmlformats.org/officeDocument/2006/relationships/slide" Target="/ppt/slides/slide6.xml" Id="R010f701e4c484711" /><Relationship Type="http://schemas.openxmlformats.org/officeDocument/2006/relationships/slide" Target="/ppt/slides/slide7.xml" Id="R8d816f38e03f43e8" /><Relationship Type="http://schemas.openxmlformats.org/officeDocument/2006/relationships/slide" Target="/ppt/slides/slide8.xml" Id="R841082aaafa74f4b" /><Relationship Type="http://schemas.openxmlformats.org/officeDocument/2006/relationships/slide" Target="/ppt/slides/slide9.xml" Id="R2d31ba9cc1cd470a" /><Relationship Type="http://schemas.openxmlformats.org/officeDocument/2006/relationships/slide" Target="/ppt/slides/slide10.xml" Id="Rdb7b8884d5b64976" /><Relationship Type="http://schemas.openxmlformats.org/officeDocument/2006/relationships/slide" Target="/ppt/slides/slide11.xml" Id="Rdf9fb28d19d04db1" /><Relationship Type="http://schemas.openxmlformats.org/officeDocument/2006/relationships/slide" Target="/ppt/slides/slide12.xml" Id="Rc8c637187f7c4a67" /><Relationship Type="http://schemas.openxmlformats.org/officeDocument/2006/relationships/slide" Target="/ppt/slides/slide13.xml" Id="Rc9f0ad08971148f1" /><Relationship Type="http://schemas.openxmlformats.org/officeDocument/2006/relationships/slide" Target="/ppt/slides/slide14.xml" Id="Rd5bc772033ee4e0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6e56fd316494f9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97d8c0616ff4266" /><Relationship Type="http://schemas.openxmlformats.org/officeDocument/2006/relationships/notesMaster" Target="/ppt/notesMasters/notesMaster1.xml" Id="R20f58b5382a04775" /></Relationships>
</file>

<file path=ppt/notesSlides/_rels/notesSlide2.xml.rels>&#65279;<?xml version="1.0" encoding="utf-8"?><Relationships xmlns="http://schemas.openxmlformats.org/package/2006/relationships"><Relationship Type="http://schemas.openxmlformats.org/officeDocument/2006/relationships/slide" Target="/ppt/slides/slide2.xml" Id="Ra97a8ddce7754eb7" /><Relationship Type="http://schemas.openxmlformats.org/officeDocument/2006/relationships/notesMaster" Target="/ppt/notesMasters/notesMaster1.xml" Id="Re9a3ff7d8a4f4d26" /></Relationships>
</file>

<file path=ppt/notesSlides/_rels/notesSlide3.xml.rels>&#65279;<?xml version="1.0" encoding="utf-8"?><Relationships xmlns="http://schemas.openxmlformats.org/package/2006/relationships"><Relationship Type="http://schemas.openxmlformats.org/officeDocument/2006/relationships/slide" Target="/ppt/slides/slide3.xml" Id="Rffe9f1e803f24e68" /><Relationship Type="http://schemas.openxmlformats.org/officeDocument/2006/relationships/notesMaster" Target="/ppt/notesMasters/notesMaster1.xml" Id="R1fe44c12fdb34812" /></Relationships>
</file>

<file path=ppt/notesSlides/_rels/notesSlide4.xml.rels>&#65279;<?xml version="1.0" encoding="utf-8"?><Relationships xmlns="http://schemas.openxmlformats.org/package/2006/relationships"><Relationship Type="http://schemas.openxmlformats.org/officeDocument/2006/relationships/slide" Target="/ppt/slides/slide4.xml" Id="Rbc9b12ead3e84446" /><Relationship Type="http://schemas.openxmlformats.org/officeDocument/2006/relationships/notesMaster" Target="/ppt/notesMasters/notesMaster1.xml" Id="Re6c4dc159aca4aef" /></Relationships>
</file>

<file path=ppt/notesSlides/_rels/notesSlide5.xml.rels>&#65279;<?xml version="1.0" encoding="utf-8"?><Relationships xmlns="http://schemas.openxmlformats.org/package/2006/relationships"><Relationship Type="http://schemas.openxmlformats.org/officeDocument/2006/relationships/slide" Target="/ppt/slides/slide5.xml" Id="R19a0e3a6ce854f9f" /><Relationship Type="http://schemas.openxmlformats.org/officeDocument/2006/relationships/notesMaster" Target="/ppt/notesMasters/notesMaster1.xml" Id="Rdd06fac1a45b40ab" /></Relationships>
</file>

<file path=ppt/notesSlides/_rels/notesSlide6.xml.rels>&#65279;<?xml version="1.0" encoding="utf-8"?><Relationships xmlns="http://schemas.openxmlformats.org/package/2006/relationships"><Relationship Type="http://schemas.openxmlformats.org/officeDocument/2006/relationships/slide" Target="/ppt/slides/slide6.xml" Id="R5b87cd5e038d45ce" /><Relationship Type="http://schemas.openxmlformats.org/officeDocument/2006/relationships/notesMaster" Target="/ppt/notesMasters/notesMaster1.xml" Id="R2ddb95f9eaaf45c0" /></Relationships>
</file>

<file path=ppt/notesSlides/_rels/notesSlide7.xml.rels>&#65279;<?xml version="1.0" encoding="utf-8"?><Relationships xmlns="http://schemas.openxmlformats.org/package/2006/relationships"><Relationship Type="http://schemas.openxmlformats.org/officeDocument/2006/relationships/slide" Target="/ppt/slides/slide7.xml" Id="Raec3c581b08c47e2" /><Relationship Type="http://schemas.openxmlformats.org/officeDocument/2006/relationships/notesMaster" Target="/ppt/notesMasters/notesMaster1.xml" Id="R25eafd1bb4fe4a70" /></Relationships>
</file>

<file path=ppt/notesSlides/_rels/notesSlide8.xml.rels>&#65279;<?xml version="1.0" encoding="utf-8"?><Relationships xmlns="http://schemas.openxmlformats.org/package/2006/relationships"><Relationship Type="http://schemas.openxmlformats.org/officeDocument/2006/relationships/slide" Target="/ppt/slides/slide8.xml" Id="R45aa525164a34b7b" /><Relationship Type="http://schemas.openxmlformats.org/officeDocument/2006/relationships/notesMaster" Target="/ppt/notesMasters/notesMaster1.xml" Id="R1313144782f54a4a" /></Relationships>
</file>

<file path=ppt/notesSlides/_rels/notesSlide9.xml.rels>&#65279;<?xml version="1.0" encoding="utf-8"?><Relationships xmlns="http://schemas.openxmlformats.org/package/2006/relationships"><Relationship Type="http://schemas.openxmlformats.org/officeDocument/2006/relationships/slide" Target="/ppt/slides/slide9.xml" Id="R32d827ed1ea34771" /><Relationship Type="http://schemas.openxmlformats.org/officeDocument/2006/relationships/notesMaster" Target="/ppt/notesMasters/notesMaster1.xml" Id="R6e279cab68504cd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a79d59b12604648" /><Relationship Type="http://schemas.openxmlformats.org/officeDocument/2006/relationships/notesMaster" Target="/ppt/notesMasters/notesMaster1.xml" Id="R943d7b820ee5407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e32a3b0ae62495e" /><Relationship Type="http://schemas.openxmlformats.org/officeDocument/2006/relationships/notesMaster" Target="/ppt/notesMasters/notesMaster1.xml" Id="Rcc80857b1082485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6499806a88044b5" /><Relationship Type="http://schemas.openxmlformats.org/officeDocument/2006/relationships/notesMaster" Target="/ppt/notesMasters/notesMaster1.xml" Id="R63151ac170f443e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98c29ad1e834316" /><Relationship Type="http://schemas.openxmlformats.org/officeDocument/2006/relationships/notesMaster" Target="/ppt/notesMasters/notesMaster1.xml" Id="Re45fb3cabba14f0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ec5cefcfae44e65" /><Relationship Type="http://schemas.openxmlformats.org/officeDocument/2006/relationships/notesMaster" Target="/ppt/notesMasters/notesMaster1.xml" Id="R142af6d1fc8e4c0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Workshops 1–2. Each session is 45 minutes. Use the original source to separate a claim from a supported fact, then write an update that helps people act.</a:t>
            </a:r>
          </a:p>
          <a:p xmlns:a="http://schemas.openxmlformats.org/drawingml/2006/main">
            <a:r>
              <a:t>Prepare the case workbook, evidence A–C, and response supports. Default to text and original character scenes. Film and social clips are optional and require preview.</a:t>
            </a:r>
          </a:p>
          <a:p xmlns:a="http://schemas.openxmlformats.org/drawingml/2006/main">
            <a:r>
              <a:t>Workshop 1 timing: 5 min Read the post, 8 min Build the question, 12 min Open the receipts, 12 min Check beyond the post, 8 min Revise the take</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Entman, Framing: https://fbaum.unc.edu/teaching/articles/J-Communication-1993-Entman.pdf</a:t>
            </a:r>
          </a:p>
          <a:p xmlns:a="http://schemas.openxmlformats.org/drawingml/2006/main">
            <a:r>
              <a:t>The research behind our question about selection and emphasis.</a:t>
            </a:r>
          </a:p>
          <a:p xmlns:a="http://schemas.openxmlformats.org/drawingml/2006/main">
            <a:r>
              <a:t>SPJ, Code of Ethics: https://www.spj.org/spj-code-of-ethics/</a:t>
            </a:r>
          </a:p>
          <a:p xmlns:a="http://schemas.openxmlformats.org/drawingml/2006/main">
            <a:r>
              <a:t>Professional guidance on verification, context and corrections.</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full premise from the workbook. The Common Room is a bookshop’s shared event space in Fort Greene. Mateo, 22, booked it for the crew’s first neighborhood screening. Gia, 21, is squeezing setup between class and a café shift. Jordy, 20, is checking the projector and captions. Then a cropped meeting clip arrives. Its caption says the room is shutting down. Gia wants to warn people before they travel. Mateo wants the post to be wrong. You have ten minutes to give people an update, but you do not have to guess.</a:t>
            </a:r>
          </a:p>
          <a:p xmlns:a="http://schemas.openxmlformats.org/drawingml/2006/main">
            <a:r>
              <a:t>Warm-up: What do you know, and what are you assuming? Let students write before discussing. Do not require personal stories.</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Entman, Framing: https://fbaum.unc.edu/teaching/articles/J-Communication-1993-Entman.pdf</a:t>
            </a:r>
          </a:p>
          <a:p xmlns:a="http://schemas.openxmlformats.org/drawingml/2006/main">
            <a:r>
              <a:t>The research behind our question about selection and emphasis.</a:t>
            </a:r>
          </a:p>
          <a:p xmlns:a="http://schemas.openxmlformats.org/drawingml/2006/main">
            <a:r>
              <a:t>SPJ, Code of Ethics: https://www.spj.org/spj-code-of-ethics/</a:t>
            </a:r>
          </a:p>
          <a:p xmlns:a="http://schemas.openxmlformats.org/drawingml/2006/main">
            <a:r>
              <a:t>Professional guidance on verification, context and corrections.</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Learning target: Use the original source to separate a claim from a supported fact, then write an update that helps people act.</a:t>
            </a:r>
          </a:p>
          <a:p xmlns:a="http://schemas.openxmlformats.org/drawingml/2006/main">
            <a:r>
              <a:t>Give students the three documents on separate pages. Read the transcript aloud. Use “The post claims __. The original says __. We still need __.”</a:t>
            </a:r>
          </a:p>
          <a:p xmlns:a="http://schemas.openxmlformats.org/drawingml/2006/main">
            <a:r>
              <a:t>Ask students to turn an assumption into a checkable question. The companion prompts inquiry; it does not provide the correct position.</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Entman, Framing: https://fbaum.unc.edu/teaching/articles/J-Communication-1993-Entman.pdf</a:t>
            </a:r>
          </a:p>
          <a:p xmlns:a="http://schemas.openxmlformats.org/drawingml/2006/main">
            <a:r>
              <a:t>The research behind our question about selection and emphasis.</a:t>
            </a:r>
          </a:p>
          <a:p xmlns:a="http://schemas.openxmlformats.org/drawingml/2006/main">
            <a:r>
              <a:t>SPJ, Code of Ethics: https://www.spj.org/spj-code-of-ethics/</a:t>
            </a:r>
          </a:p>
          <a:p xmlns:a="http://schemas.openxmlformats.org/drawingml/2006/main">
            <a:r>
              <a:t>Professional guidance on verification, context and corrections.</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fictional case records for classroom analysis. The post: It shows a claim being shared. It does not confirm the cancellation.</a:t>
            </a:r>
          </a:p>
          <a:p xmlns:a="http://schemas.openxmlformats.org/drawingml/2006/main">
            <a:r>
              <a:t>The full update: It explains the access change. It does not tell us whether every visitor can use the temporary entrance.</a:t>
            </a:r>
          </a:p>
          <a:p xmlns:a="http://schemas.openxmlformats.org/drawingml/2006/main">
            <a:r>
              <a:t>Students mark one exact detail, then connect it to a claim. Do not equate the fact that a statement was published with proof that it is accurate.</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Entman, Framing: https://fbaum.unc.edu/teaching/articles/J-Communication-1993-Entman.pdf</a:t>
            </a:r>
          </a:p>
          <a:p xmlns:a="http://schemas.openxmlformats.org/drawingml/2006/main">
            <a:r>
              <a:t>The research behind our question about selection and emphasis.</a:t>
            </a:r>
          </a:p>
          <a:p xmlns:a="http://schemas.openxmlformats.org/drawingml/2006/main">
            <a:r>
              <a:t>SPJ, Code of Ethics: https://www.spj.org/spj-code-of-ethics/</a:t>
            </a:r>
          </a:p>
          <a:p xmlns:a="http://schemas.openxmlformats.org/drawingml/2006/main">
            <a:r>
              <a:t>Professional guidance on verification, context and corrections.</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Discuss scope before a conclusion. Calling the clip fake skips the actual problem. The clip is real in the story; its missing context changes its meaning.</a:t>
            </a:r>
          </a:p>
          <a:p xmlns:a="http://schemas.openxmlformats.org/drawingml/2006/main">
            <a:r>
              <a:t>A student identifies the broken side-door reader, keeps the screening separate from the entrance change, and names an unresolved access need.</a:t>
            </a:r>
          </a:p>
          <a:p xmlns:a="http://schemas.openxmlformats.org/drawingml/2006/main">
            <a:r>
              <a:t>Case 2: the federal evaluation rule is a paraphrase, not a verbatim quotation. IDEA evaluates disability and educational needs. It does not prescribe every classroom quiz.</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Entman, Framing: https://fbaum.unc.edu/teaching/articles/J-Communication-1993-Entman.pdf</a:t>
            </a:r>
          </a:p>
          <a:p xmlns:a="http://schemas.openxmlformats.org/drawingml/2006/main">
            <a:r>
              <a:t>The research behind our question about selection and emphasis.</a:t>
            </a:r>
          </a:p>
          <a:p xmlns:a="http://schemas.openxmlformats.org/drawingml/2006/main">
            <a:r>
              <a:t>SPJ, Code of Ethics: https://www.spj.org/spj-code-of-ethics/</a:t>
            </a:r>
          </a:p>
          <a:p xmlns:a="http://schemas.openxmlformats.org/drawingml/2006/main">
            <a:r>
              <a:t>Professional guidance on verification, context and corrections.</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Close session 1. Use a private exit response. A student identifies the broken side-door reader, keeps the screening separate from the entrance change, and names an unresolved access need.</a:t>
            </a:r>
          </a:p>
          <a:p xmlns:a="http://schemas.openxmlformats.org/drawingml/2006/main">
            <a:r>
              <a:t>For more depth: Compare how two different captions frame the same clip. Explain why a correction should reach the original audience. Add a source-authority check.</a:t>
            </a:r>
          </a:p>
          <a:p xmlns:a="http://schemas.openxmlformats.org/drawingml/2006/main">
            <a:r>
              <a:t>At the next session, recall the evidence before discussing decisions.</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Entman, Framing: https://fbaum.unc.edu/teaching/articles/J-Communication-1993-Entman.pdf</a:t>
            </a:r>
          </a:p>
          <a:p xmlns:a="http://schemas.openxmlformats.org/drawingml/2006/main">
            <a:r>
              <a:t>The research behind our question about selection and emphasis.</a:t>
            </a:r>
          </a:p>
          <a:p xmlns:a="http://schemas.openxmlformats.org/drawingml/2006/main">
            <a:r>
              <a:t>SPJ, Code of Ethics: https://www.spj.org/spj-code-of-ethics/</a:t>
            </a:r>
          </a:p>
          <a:p xmlns:a="http://schemas.openxmlformats.org/drawingml/2006/main">
            <a:r>
              <a:t>Professional guidance on verification, context and corrections.</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Session 2. Students choose individually, justify, then compare. A student may revise.</a:t>
            </a:r>
          </a:p>
          <a:p xmlns:a="http://schemas.openxmlformats.org/drawingml/2006/main">
            <a:r>
              <a:t>A: Gia’s message gets people to change plans before the booking is checked. A fast warning can create the very disruption you were trying to prevent.</a:t>
            </a:r>
          </a:p>
          <a:p xmlns:a="http://schemas.openxmlformats.org/drawingml/2006/main">
            <a:r>
              <a:t>B: Jordy posts a clear holding message. It names the uncertainty and promises a follow-up without repeating the claim as fact.</a:t>
            </a:r>
          </a:p>
          <a:p xmlns:a="http://schemas.openxmlformats.org/drawingml/2006/main">
            <a:r>
              <a:t>C: Mateo feels relieved, but “fake” is broader than the evidence. The clip is real; the missing context is the problem.</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Entman, Framing: https://fbaum.unc.edu/teaching/articles/J-Communication-1993-Entman.pdf</a:t>
            </a:r>
          </a:p>
          <a:p xmlns:a="http://schemas.openxmlformats.org/drawingml/2006/main">
            <a:r>
              <a:t>The research behind our question about selection and emphasis.</a:t>
            </a:r>
          </a:p>
          <a:p xmlns:a="http://schemas.openxmlformats.org/drawingml/2006/main">
            <a:r>
              <a:t>SPJ, Code of Ethics: https://www.spj.org/spj-code-of-ethics/</a:t>
            </a:r>
          </a:p>
          <a:p xmlns:a="http://schemas.openxmlformats.org/drawingml/2006/main">
            <a:r>
              <a:t>Professional guidance on verification, context and corrections.</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evidence, likely effects and institutional authority to evaluate each response.</a:t>
            </a:r>
          </a:p>
          <a:p xmlns:a="http://schemas.openxmlformats.org/drawingml/2006/main">
            <a:r>
              <a:t>A: Gia adds the booking time and original update. People can decide what to do, and the access change stays visible.</a:t>
            </a:r>
          </a:p>
          <a:p xmlns:a="http://schemas.openxmlformats.org/drawingml/2006/main">
            <a:r>
              <a:t>B: That erases the entrance change. Sami could arrive at the wrong door even though the event is happening.</a:t>
            </a:r>
          </a:p>
          <a:p xmlns:a="http://schemas.openxmlformats.org/drawingml/2006/main">
            <a:r>
              <a:t>C: The sources tell you what the clip omitted, not what the poster knew. Correct the claim without inventing a motive.</a:t>
            </a:r>
          </a:p>
          <a:p xmlns:a="http://schemas.openxmlformats.org/drawingml/2006/main">
            <a:r>
              <a:t>Choice 1B names uncertainty while checking. Choice 2A corrects the claim and preserves the entrance change. Other choices overstate, erase context or invent intent.</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Entman, Framing: https://fbaum.unc.edu/teaching/articles/J-Communication-1993-Entman.pdf</a:t>
            </a:r>
          </a:p>
          <a:p xmlns:a="http://schemas.openxmlformats.org/drawingml/2006/main">
            <a:r>
              <a:t>The research behind our question about selection and emphasis.</a:t>
            </a:r>
          </a:p>
          <a:p xmlns:a="http://schemas.openxmlformats.org/drawingml/2006/main">
            <a:r>
              <a:t>SPJ, Code of Ethics: https://www.spj.org/spj-code-of-ethics/</a:t>
            </a:r>
          </a:p>
          <a:p xmlns:a="http://schemas.openxmlformats.org/drawingml/2006/main">
            <a:r>
              <a:t>Professional guidance on verification, context and corrections.</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Independent or paired drafting: 15 minutes. Use the workbook for a first draft and evidence reference. A spoken response can be dictated or transcribed. Respect individual support plans. Public posting is never required.</a:t>
            </a:r>
          </a:p>
          <a:p xmlns:a="http://schemas.openxmlformats.org/drawingml/2006/main">
            <a:r>
              <a:t>The final update includes a confirmed event, entrance change, supporting source, useful next step and no invented motive.</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Entman, Framing: https://fbaum.unc.edu/teaching/articles/J-Communication-1993-Entman.pdf</a:t>
            </a:r>
          </a:p>
          <a:p xmlns:a="http://schemas.openxmlformats.org/drawingml/2006/main">
            <a:r>
              <a:t>The research behind our question about selection and emphasis.</a:t>
            </a:r>
          </a:p>
          <a:p xmlns:a="http://schemas.openxmlformats.org/drawingml/2006/main">
            <a:r>
              <a:t>SPJ, Code of Ethics: https://www.spj.org/spj-code-of-ethics/</a:t>
            </a:r>
          </a:p>
          <a:p xmlns:a="http://schemas.openxmlformats.org/drawingml/2006/main">
            <a:r>
              <a:t>Professional guidance on verification, context and corrections.</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Show after students draft, or earlier as a model when support is needed. This is a possible response, not a script to copy. Have students mark a claim, supporting detail, limit and next step. Case 4 can support other recommendations.</a:t>
            </a:r>
          </a:p>
          <a:p xmlns:a="http://schemas.openxmlformats.org/drawingml/2006/main">
            <a:r>
              <a:t>Choice 1B names uncertainty while checking. Choice 2A corrects the claim and preserves the entrance change. Other choices overstate, erase context or invent intent.</a:t>
            </a:r>
          </a:p>
          <a:p xmlns:a="http://schemas.openxmlformats.org/drawingml/2006/main">
            <a:r>
              <a:t>College extension: Compare Entman’s selection and salience with the practical holding statement. Discuss how a community organization could evaluate whether its correction reached affected people.</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Entman, Framing: https://fbaum.unc.edu/teaching/articles/J-Communication-1993-Entman.pdf</a:t>
            </a:r>
          </a:p>
          <a:p xmlns:a="http://schemas.openxmlformats.org/drawingml/2006/main">
            <a:r>
              <a:t>The research behind our question about selection and emphasis.</a:t>
            </a:r>
          </a:p>
          <a:p xmlns:a="http://schemas.openxmlformats.org/drawingml/2006/main">
            <a:r>
              <a:t>SPJ, Code of Ethics: https://www.spj.org/spj-code-of-ethics/</a:t>
            </a:r>
          </a:p>
          <a:p xmlns:a="http://schemas.openxmlformats.org/drawingml/2006/main">
            <a:r>
              <a:t>Professional guidance on verification, context and corrections.</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a mock or private route by default. Authentic activity is voluntary and educator-managed. No outside accounts, travel, interviews, petition signatures or political declarations required.</a:t>
            </a:r>
          </a:p>
          <a:p xmlns:a="http://schemas.openxmlformats.org/drawingml/2006/main">
            <a:r>
              <a:t>Ask a partner for one good-faith question, then revise.</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Entman, Framing: https://fbaum.unc.edu/teaching/articles/J-Communication-1993-Entman.pdf</a:t>
            </a:r>
          </a:p>
          <a:p xmlns:a="http://schemas.openxmlformats.org/drawingml/2006/main">
            <a:r>
              <a:t>The research behind our question about selection and emphasis.</a:t>
            </a:r>
          </a:p>
          <a:p xmlns:a="http://schemas.openxmlformats.org/drawingml/2006/main">
            <a:r>
              <a:t>SPJ, Code of Ethics: https://www.spj.org/spj-code-of-ethics/</a:t>
            </a:r>
          </a:p>
          <a:p xmlns:a="http://schemas.openxmlformats.org/drawingml/2006/main">
            <a:r>
              <a:t>Professional guidance on verification, context and corrections.</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Assess evidence, reasoning, perspective/authority, communication and revision, each on the guide’s 1–3 scale if a score is needed. Do not assess political agreement or performance style.</a:t>
            </a:r>
          </a:p>
          <a:p xmlns:a="http://schemas.openxmlformats.org/drawingml/2006/main">
            <a:r>
              <a:t>Exit: explain one revision and what prompted it.</a:t>
            </a:r>
          </a:p>
          <a:p xmlns:a="http://schemas.openxmlformats.org/drawingml/2006/main">
            <a:r>
              <a:t>Research foundations: NCSS C3 Framework https://www.socialstudies.org/sites/default/files/c3/c3-framework-for-social-studies-rev0617.pdf</a:t>
            </a:r>
          </a:p>
          <a:p xmlns:a="http://schemas.openxmlformats.org/drawingml/2006/main">
            <a:r>
              <a:t>Digital Inquiry Group https://cor.inquirygroup.org/curriculum/collections/teaching-lateral-reading/</a:t>
            </a:r>
          </a:p>
          <a:p xmlns:a="http://schemas.openxmlformats.org/drawingml/2006/main">
            <a:r>
              <a:t>5 min: Recall the evidence — Pairs reconstruct the story without reopening the screenshot. Compare against the full update.</a:t>
            </a:r>
          </a:p>
          <a:p xmlns:a="http://schemas.openxmlformats.org/drawingml/2006/main">
            <a:r>
              <a:t>10 min: Try two choices — Use both decisions in the case. Ask what each message could make a reader do before leaving home.</a:t>
            </a:r>
          </a:p>
          <a:p xmlns:a="http://schemas.openxmlformats.org/drawingml/2006/main">
            <a:r>
              <a:t>15 min: Draft and test — Write a 50–80 word update. Another pair plays a visitor: Where do I go? When? What if I need support?</a:t>
            </a:r>
          </a:p>
          <a:p xmlns:a="http://schemas.openxmlformats.org/drawingml/2006/main">
            <a:r>
              <a:t>10 min: Revise with a reason — Add a source and replace any claim about the poster’s motive. Students mark one edit and explain it.</a:t>
            </a:r>
          </a:p>
          <a:p xmlns:a="http://schemas.openxmlformats.org/drawingml/2006/main">
            <a:r>
              <a:t>5 min: Close the loop — Choose a private action: save the original, ask the coordinator or share the corrected draft with a teacher.</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Entman, Framing: https://fbaum.unc.edu/teaching/articles/J-Communication-1993-Entman.pdf</a:t>
            </a:r>
          </a:p>
          <a:p xmlns:a="http://schemas.openxmlformats.org/drawingml/2006/main">
            <a:r>
              <a:t>The research behind our question about selection and emphasis.</a:t>
            </a:r>
          </a:p>
          <a:p xmlns:a="http://schemas.openxmlformats.org/drawingml/2006/main">
            <a:r>
              <a:t>SPJ, Code of Ethics: https://www.spj.org/spj-code-of-ethics/</a:t>
            </a:r>
          </a:p>
          <a:p xmlns:a="http://schemas.openxmlformats.org/drawingml/2006/main">
            <a:r>
              <a:t>Professional guidance on verification, context and corrections.</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Digital Inquiry Group: https://cor.inquirygroup.org/curriculum/collections/intro-lessons/</a:t>
            </a:r>
          </a:p>
          <a:p xmlns:a="http://schemas.openxmlformats.org/drawingml/2006/main">
            <a:r>
              <a:t>Toulmin argument, Purdue OWL: https://owl.purdue.edu/owl/general_writing/academic_writing/historical_perspectives_on_argumentation/toulmin_argument.html</a:t>
            </a:r>
          </a:p>
          <a:p xmlns:a="http://schemas.openxmlformats.org/drawingml/2006/main">
            <a:r>
              <a:t>These methods are classroom adaptations. Give students the three documents on separate pages. Read the transcript aloud. Use “The post claims __. The original says __. We still need __.”</a:t>
            </a:r>
          </a:p>
          <a:p xmlns:a="http://schemas.openxmlformats.org/drawingml/2006/main">
            <a:r>
              <a:t>Grades 9–12: Compare how two different captions frame the same clip. Explain why a correction should reach the original audience. Add a source-authority check.</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Entman, Framing: https://fbaum.unc.edu/teaching/articles/J-Communication-1993-Entman.pdf</a:t>
            </a:r>
          </a:p>
          <a:p xmlns:a="http://schemas.openxmlformats.org/drawingml/2006/main">
            <a:r>
              <a:t>The research behind our question about selection and emphasis.</a:t>
            </a:r>
          </a:p>
          <a:p xmlns:a="http://schemas.openxmlformats.org/drawingml/2006/main">
            <a:r>
              <a:t>SPJ, Code of Ethics: https://www.spj.org/spj-code-of-ethics/</a:t>
            </a:r>
          </a:p>
          <a:p xmlns:a="http://schemas.openxmlformats.org/drawingml/2006/main">
            <a:r>
              <a:t>Professional guidance on verification, context and corrections.</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Teacher reference. Select the actual grade/year descriptor in the curriculum crosswalk. These are independently designed practice tasks, not official assessment components or full course certification. Each route requires submitted writing and reasoning. Discussion targets require an actual exchange.</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Entman, Framing: https://fbaum.unc.edu/teaching/articles/J-Communication-1993-Entman.pdf</a:t>
            </a:r>
          </a:p>
          <a:p xmlns:a="http://schemas.openxmlformats.org/drawingml/2006/main">
            <a:r>
              <a:t>The research behind our question about selection and emphasis.</a:t>
            </a:r>
          </a:p>
          <a:p xmlns:a="http://schemas.openxmlformats.org/drawingml/2006/main">
            <a:r>
              <a:t>SPJ, Code of Ethics: https://www.spj.org/spj-code-of-ethics/</a:t>
            </a:r>
          </a:p>
          <a:p xmlns:a="http://schemas.openxmlformats.org/drawingml/2006/main">
            <a:r>
              <a:t>Professional guidance on verification, context and corrections.</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de3d8c0c4454cf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7d08219b98d4752" /><Relationship Type="http://schemas.openxmlformats.org/officeDocument/2006/relationships/slideLayout" Target="/ppt/slideLayouts/slideLayout1.xml" Id="R5b8d9119c03946a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b8d9119c03946a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1eaef77b383f4c5f" /><Relationship Type="http://schemas.openxmlformats.org/officeDocument/2006/relationships/image" Target="/ppt/media/image.png" Id="R55f1cda7410d4b61" /><Relationship Type="http://schemas.openxmlformats.org/officeDocument/2006/relationships/image" Target="/ppt/media/image2.png" Id="R147967d9f0d349d3" /><Relationship Type="http://schemas.openxmlformats.org/officeDocument/2006/relationships/notesSlide" Target="/ppt/notesSlides/notesSlide1.xml" Id="Rb7659287aeb24f6d"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db5b672d9cc84035" /><Relationship Type="http://schemas.openxmlformats.org/officeDocument/2006/relationships/image" Target="/ppt/media/image3.png" Id="R52ea47d8c4b7477e" /><Relationship Type="http://schemas.openxmlformats.org/officeDocument/2006/relationships/notesSlide" Target="/ppt/notesSlides/notesSlide2.xml" Id="R1c236c8eb13a4a50"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22fdef9b350646e5" /><Relationship Type="http://schemas.openxmlformats.org/officeDocument/2006/relationships/image" Target="/ppt/media/image4.png" Id="R15551549ab704448" /><Relationship Type="http://schemas.openxmlformats.org/officeDocument/2006/relationships/notesSlide" Target="/ppt/notesSlides/notesSlide3.xml" Id="Rca61472e14e4431f"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02895b2a64974ff1" /><Relationship Type="http://schemas.openxmlformats.org/officeDocument/2006/relationships/notesSlide" Target="/ppt/notesSlides/notesSlide4.xml" Id="Rc6d7bde4f6bf4977"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6cbbecdbd00249bd" /><Relationship Type="http://schemas.openxmlformats.org/officeDocument/2006/relationships/notesSlide" Target="/ppt/notesSlides/notesSlide5.xml" Id="Rbb4a1d75aac0416c"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85256c663dfb41bb" /><Relationship Type="http://schemas.openxmlformats.org/officeDocument/2006/relationships/image" Target="/ppt/media/image5.png" Id="R96199ac8ae70421c" /><Relationship Type="http://schemas.openxmlformats.org/officeDocument/2006/relationships/notesSlide" Target="/ppt/notesSlides/notesSlide6.xml" Id="R675f65fe6ede4eeb"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6e6b181284de41ee" /><Relationship Type="http://schemas.openxmlformats.org/officeDocument/2006/relationships/notesSlide" Target="/ppt/notesSlides/notesSlide7.xml" Id="R5413e685808d4513"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ae90e772642b4a73" /><Relationship Type="http://schemas.openxmlformats.org/officeDocument/2006/relationships/notesSlide" Target="/ppt/notesSlides/notesSlide8.xml" Id="R255ea07f4d5a4128"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d837770821dd4f5b" /><Relationship Type="http://schemas.openxmlformats.org/officeDocument/2006/relationships/image" Target="/ppt/media/image6.png" Id="Rd34387651b3049e7" /><Relationship Type="http://schemas.openxmlformats.org/officeDocument/2006/relationships/notesSlide" Target="/ppt/notesSlides/notesSlide9.xml" Id="R5fb2498b9be84b7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95dd244773424709" /><Relationship Type="http://schemas.openxmlformats.org/officeDocument/2006/relationships/notesSlide" Target="/ppt/notesSlides/notesSlide10.xml" Id="R850101a34c7b4ac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8646c830e8e14d33" /><Relationship Type="http://schemas.openxmlformats.org/officeDocument/2006/relationships/image" Target="/ppt/media/image7.png" Id="R2b5bd592b8b74251" /><Relationship Type="http://schemas.openxmlformats.org/officeDocument/2006/relationships/notesSlide" Target="/ppt/notesSlides/notesSlide11.xml" Id="R30fc4f525d3b4d7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aff3a4a22cd14302" /><Relationship Type="http://schemas.openxmlformats.org/officeDocument/2006/relationships/image" Target="/ppt/media/image8.png" Id="R292e603c767845d3" /><Relationship Type="http://schemas.openxmlformats.org/officeDocument/2006/relationships/notesSlide" Target="/ppt/notesSlides/notesSlide12.xml" Id="R33c697147aeb4c3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1f24377dfbf94dc0" /><Relationship Type="http://schemas.openxmlformats.org/officeDocument/2006/relationships/notesSlide" Target="/ppt/notesSlides/notesSlide13.xml" Id="R3fc9ab2bef10448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aefc8eae4a5243b6" /><Relationship Type="http://schemas.openxmlformats.org/officeDocument/2006/relationships/notesSlide" Target="/ppt/notesSlides/notesSlide14.xml" Id="Rc5d20e2521064b04" /></Relationships>
</file>

<file path=ppt/slides/slide1.xml><?xml version="1.0" encoding="utf-8"?>
<p:sld xmlns:p="http://schemas.openxmlformats.org/presentationml/2006/main">
  <p:cSld>
    <p:bg>
      <p:bgPr>
        <a:solidFill xmlns:a="http://schemas.openxmlformats.org/drawingml/2006/main">
          <a:srgbClr val="FFD54E"/>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868300B2-C42D-4089-BB83-431AED376340}"/>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C5512632-FBB5-43BC-A1B9-FB468D0615D3}"/>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1     1</a:t>
            </a:r>
          </a:p>
        </p:txBody>
      </p:sp>
      <p:sp>
        <p:nvSpPr>
          <p:cNvPr id="3" name="">
            <a:extLst xmlns:a="http://schemas.openxmlformats.org/drawingml/2006/main">
              <a:ext uri="{FF2B5EF4-FFF2-40B4-BE49-F238E27FC236}">
                <a16:creationId xmlns:a16="http://schemas.microsoft.com/office/drawing/2014/main" id="{C05BCCB1-5C7D-446D-8831-718E93AD41E8}"/>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Before you repost</a:t>
            </a:r>
          </a:p>
        </p:txBody>
      </p:sp>
      <p:sp>
        <p:nvSpPr>
          <p:cNvPr id="4" name="">
            <a:extLst xmlns:a="http://schemas.openxmlformats.org/drawingml/2006/main">
              <a:ext uri="{FF2B5EF4-FFF2-40B4-BE49-F238E27FC236}">
                <a16:creationId xmlns:a16="http://schemas.microsoft.com/office/drawing/2014/main" id="{F56340B2-47EA-4436-A734-A65E65265E48}"/>
              </a:ext>
            </a:extLst>
          </p:cNvPr>
          <p:cNvSpPr>
            <a:spLocks xmlns:a="http://schemas.openxmlformats.org/drawingml/2006/main" noGrp="1"/>
          </p:cNvSpPr>
          <p:nvPr/>
        </p:nvSpPr>
        <p:spPr>
          <a:xfrm xmlns:a="http://schemas.openxmlformats.org/drawingml/2006/main">
            <a:off x="533400" y="1905000"/>
            <a:ext cx="5143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950" b="0">
                <a:solidFill>
                  <a:srgbClr val="182B41"/>
                </a:solidFill>
                <a:latin typeface="NPW Common"/>
                <a:ea typeface="NPW Common"/>
                <a:cs typeface="NPW Common"/>
              </a:defRPr>
            </a:pPr>
            <a:r>
              <a:rPr sz="1950" b="0">
                <a:solidFill>
                  <a:srgbClr val="182B41"/>
                </a:solidFill>
                <a:latin typeface="NPW Common"/>
                <a:ea typeface="NPW Common"/>
                <a:cs typeface="NPW Common"/>
              </a:rPr>
              <a:t>Casebook 1</a:t>
            </a:r>
          </a:p>
        </p:txBody>
      </p:sp>
      <p:sp>
        <p:nvSpPr>
          <p:cNvPr id="5" name="">
            <a:extLst xmlns:a="http://schemas.openxmlformats.org/drawingml/2006/main">
              <a:ext uri="{FF2B5EF4-FFF2-40B4-BE49-F238E27FC236}">
                <a16:creationId xmlns:a16="http://schemas.microsoft.com/office/drawing/2014/main" id="{0D28AF26-2CCF-4542-A8AC-2C6B5E08DD29}"/>
              </a:ext>
            </a:extLst>
          </p:cNvPr>
          <p:cNvSpPr>
            <a:spLocks xmlns:a="http://schemas.openxmlformats.org/drawingml/2006/main" noGrp="1"/>
          </p:cNvSpPr>
          <p:nvPr/>
        </p:nvSpPr>
        <p:spPr>
          <a:xfrm xmlns:a="http://schemas.openxmlformats.org/drawingml/2006/main">
            <a:off x="533400" y="2647950"/>
            <a:ext cx="47625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000" b="1">
                <a:solidFill>
                  <a:srgbClr val="234EDB"/>
                </a:solidFill>
                <a:latin typeface="NPW Common"/>
                <a:ea typeface="NPW Common"/>
                <a:cs typeface="NPW Common"/>
              </a:defRPr>
            </a:pPr>
            <a:r>
              <a:rPr sz="3000" b="1">
                <a:solidFill>
                  <a:srgbClr val="234EDB"/>
                </a:solidFill>
                <a:latin typeface="NPW Common"/>
                <a:ea typeface="NPW Common"/>
                <a:cs typeface="NPW Common"/>
              </a:rPr>
              <a:t>What can a screenshot actually prove?</a:t>
            </a:r>
          </a:p>
        </p:txBody>
      </p:sp>
      <p:sp>
        <p:nvSpPr>
          <p:cNvPr id="6" name="">
            <a:extLst xmlns:a="http://schemas.openxmlformats.org/drawingml/2006/main">
              <a:ext uri="{FF2B5EF4-FFF2-40B4-BE49-F238E27FC236}">
                <a16:creationId xmlns:a16="http://schemas.microsoft.com/office/drawing/2014/main" id="{F6683F13-EC8B-47E4-9089-7553A6BCDC9A}"/>
              </a:ext>
            </a:extLst>
          </p:cNvPr>
          <p:cNvSpPr>
            <a:spLocks xmlns:a="http://schemas.openxmlformats.org/drawingml/2006/main" noGrp="1"/>
          </p:cNvSpPr>
          <p:nvPr/>
        </p:nvSpPr>
        <p:spPr>
          <a:xfrm xmlns:a="http://schemas.openxmlformats.org/drawingml/2006/main">
            <a:off x="533400" y="5029200"/>
            <a:ext cx="4572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025" b="0">
                <a:solidFill>
                  <a:srgbClr val="182B41"/>
                </a:solidFill>
                <a:latin typeface="NPW Common"/>
                <a:ea typeface="NPW Common"/>
                <a:cs typeface="NPW Common"/>
              </a:defRPr>
            </a:pPr>
            <a:r>
              <a:rPr sz="2025" b="0">
                <a:solidFill>
                  <a:srgbClr val="182B41"/>
                </a:solidFill>
                <a:latin typeface="NPW Common"/>
                <a:ea typeface="NPW Common"/>
                <a:cs typeface="NPW Common"/>
              </a:rPr>
              <a:t>Your questions. The evidence. A response you can explain.</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55f1cda7410d4b61"/>
          <a:stretch xmlns:a="http://schemas.openxmlformats.org/drawingml/2006/main"/>
        </p:blipFill>
        <p:spPr>
          <a:xfrm xmlns:a="http://schemas.openxmlformats.org/drawingml/2006/main">
            <a:off x="5810250" y="2111871"/>
            <a:ext cx="5953125" cy="3348633"/>
          </a:xfrm>
          <a:prstGeom xmlns:a="http://schemas.openxmlformats.org/drawingml/2006/main" prst="rect">
            <a:avLst/>
          </a:prstGeom>
        </p:spPr>
      </p:pic>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147967d9f0d349d3"/>
          <a:stretch xmlns:a="http://schemas.openxmlformats.org/drawingml/2006/main"/>
        </p:blipFill>
        <p:spPr>
          <a:xfrm xmlns:a="http://schemas.openxmlformats.org/drawingml/2006/main">
            <a:off x="9620250" y="5286647"/>
            <a:ext cx="1809750" cy="1018631"/>
          </a:xfrm>
          <a:prstGeom xmlns:a="http://schemas.openxmlformats.org/drawingml/2006/main" prst="rect">
            <a:avLst/>
          </a:prstGeom>
        </p:spPr>
      </p:pic>
    </p:spTree>
    <p:extLst>
      <p:ext uri="{BB962C8B-B14F-4D97-AF65-F5344CB8AC3E}">
        <p14:creationId xmlns:p14="http://schemas.microsoft.com/office/powerpoint/2010/main" val="2024950650"/>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B270E0B9-37DE-4B58-97FC-627A9CB1E757}"/>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326FC588-3071-48AB-9701-48424D86904C}"/>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1     2</a:t>
            </a:r>
          </a:p>
        </p:txBody>
      </p:sp>
      <p:sp>
        <p:nvSpPr>
          <p:cNvPr id="3" name="">
            <a:extLst xmlns:a="http://schemas.openxmlformats.org/drawingml/2006/main">
              <a:ext uri="{FF2B5EF4-FFF2-40B4-BE49-F238E27FC236}">
                <a16:creationId xmlns:a16="http://schemas.microsoft.com/office/drawing/2014/main" id="{130CE9BE-CAC2-4B03-96C8-AE2F1E29153E}"/>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Here is what happened</a:t>
            </a:r>
          </a:p>
        </p:txBody>
      </p:sp>
      <p:sp>
        <p:nvSpPr>
          <p:cNvPr id="4" name="">
            <a:extLst xmlns:a="http://schemas.openxmlformats.org/drawingml/2006/main">
              <a:ext uri="{FF2B5EF4-FFF2-40B4-BE49-F238E27FC236}">
                <a16:creationId xmlns:a16="http://schemas.microsoft.com/office/drawing/2014/main" id="{7137C9BF-E528-4796-9ABE-9C9125AC2789}"/>
              </a:ext>
            </a:extLst>
          </p:cNvPr>
          <p:cNvSpPr>
            <a:spLocks xmlns:a="http://schemas.openxmlformats.org/drawingml/2006/main" noGrp="1"/>
          </p:cNvSpPr>
          <p:nvPr/>
        </p:nvSpPr>
        <p:spPr>
          <a:xfrm xmlns:a="http://schemas.openxmlformats.org/drawingml/2006/main">
            <a:off x="523875" y="1952625"/>
            <a:ext cx="4905375"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625" b="1">
                <a:solidFill>
                  <a:srgbClr val="182B41"/>
                </a:solidFill>
                <a:latin typeface="NPW Common"/>
                <a:ea typeface="NPW Common"/>
                <a:cs typeface="NPW Common"/>
              </a:defRPr>
            </a:pPr>
            <a:r>
              <a:rPr sz="2625" b="1">
                <a:solidFill>
                  <a:srgbClr val="182B41"/>
                </a:solidFill>
                <a:latin typeface="NPW Common"/>
                <a:ea typeface="NPW Common"/>
                <a:cs typeface="NPW Common"/>
              </a:rPr>
              <a:t>The screening is booked. Then a cropped clip lands in the group chat.</a:t>
            </a:r>
          </a:p>
        </p:txBody>
      </p:sp>
      <p:sp>
        <p:nvSpPr>
          <p:cNvPr id="5" name="">
            <a:extLst xmlns:a="http://schemas.openxmlformats.org/drawingml/2006/main">
              <a:ext uri="{FF2B5EF4-FFF2-40B4-BE49-F238E27FC236}">
                <a16:creationId xmlns:a16="http://schemas.microsoft.com/office/drawing/2014/main" id="{0BD84126-985C-466E-9DCF-77CA6CFCE900}"/>
              </a:ext>
            </a:extLst>
          </p:cNvPr>
          <p:cNvSpPr>
            <a:spLocks xmlns:a="http://schemas.openxmlformats.org/drawingml/2006/main" noGrp="1"/>
          </p:cNvSpPr>
          <p:nvPr/>
        </p:nvSpPr>
        <p:spPr>
          <a:xfrm xmlns:a="http://schemas.openxmlformats.org/drawingml/2006/main">
            <a:off x="523875" y="3714750"/>
            <a:ext cx="4905375" cy="1952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025" b="0">
                <a:solidFill>
                  <a:srgbClr val="182B41"/>
                </a:solidFill>
                <a:latin typeface="NPW Common"/>
                <a:ea typeface="NPW Common"/>
                <a:cs typeface="NPW Common"/>
              </a:defRPr>
            </a:pPr>
            <a:r>
              <a:rPr sz="2025" b="0">
                <a:solidFill>
                  <a:srgbClr val="182B41"/>
                </a:solidFill>
                <a:latin typeface="NPW Common"/>
                <a:ea typeface="NPW Common"/>
                <a:cs typeface="NPW Common"/>
              </a:rPr>
              <a:t>Gia wants to warn people before they travel. Mateo wants the post to be wrong. You have a little time to check before changing everyone’s plans.</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52ea47d8c4b7477e"/>
          <a:stretch xmlns:a="http://schemas.openxmlformats.org/drawingml/2006/main"/>
        </p:blipFill>
        <p:spPr>
          <a:xfrm xmlns:a="http://schemas.openxmlformats.org/drawingml/2006/main">
            <a:off x="5953125" y="2107406"/>
            <a:ext cx="5715000" cy="3214688"/>
          </a:xfrm>
          <a:prstGeom xmlns:a="http://schemas.openxmlformats.org/drawingml/2006/main" prst="rect">
            <a:avLst/>
          </a:prstGeom>
        </p:spPr>
      </p:pic>
    </p:spTree>
    <p:extLst>
      <p:ext uri="{BB962C8B-B14F-4D97-AF65-F5344CB8AC3E}">
        <p14:creationId xmlns:p14="http://schemas.microsoft.com/office/powerpoint/2010/main" val="398818936"/>
      </p:ext>
    </p:extLst>
  </p:cSld>
</p:sld>
</file>

<file path=ppt/slides/slide3.xml><?xml version="1.0" encoding="utf-8"?>
<p:sld xmlns:p="http://schemas.openxmlformats.org/presentationml/2006/main">
  <p:cSld>
    <p:bg>
      <p:bgPr>
        <a:solidFill xmlns:a="http://schemas.openxmlformats.org/drawingml/2006/main">
          <a:srgbClr val="234ED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C3B59A06-FCD4-495C-BB46-7DF01C586D1B}"/>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FFFFFF"/>
                </a:solidFill>
                <a:latin typeface="NPW Common"/>
                <a:ea typeface="NPW Common"/>
                <a:cs typeface="NPW Common"/>
              </a:defRPr>
            </a:pPr>
            <a:r>
              <a:rPr sz="1275" b="1">
                <a:solidFill>
                  <a:srgbClr val="FFFFFF"/>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740CA05D-7A63-42FD-A9AC-69577D02D0A7}"/>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FFFFFF"/>
                </a:solidFill>
                <a:latin typeface="NPW Common"/>
                <a:ea typeface="NPW Common"/>
                <a:cs typeface="NPW Common"/>
              </a:defRPr>
            </a:pPr>
            <a:r>
              <a:rPr sz="1275" b="0">
                <a:solidFill>
                  <a:srgbClr val="FFFFFF"/>
                </a:solidFill>
                <a:latin typeface="NPW Common"/>
                <a:ea typeface="NPW Common"/>
                <a:cs typeface="NPW Common"/>
              </a:rPr>
              <a:t>Case 1     3</a:t>
            </a:r>
          </a:p>
        </p:txBody>
      </p:sp>
      <p:sp>
        <p:nvSpPr>
          <p:cNvPr id="3" name="">
            <a:extLst xmlns:a="http://schemas.openxmlformats.org/drawingml/2006/main">
              <a:ext uri="{FF2B5EF4-FFF2-40B4-BE49-F238E27FC236}">
                <a16:creationId xmlns:a16="http://schemas.microsoft.com/office/drawing/2014/main" id="{A411EE22-E71F-4B47-BB29-C1A6F9352675}"/>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FFFFFF"/>
                </a:solidFill>
                <a:latin typeface="NPW Common"/>
                <a:ea typeface="NPW Common"/>
                <a:cs typeface="NPW Common"/>
              </a:defRPr>
            </a:pPr>
            <a:r>
              <a:rPr sz="3450" b="1">
                <a:solidFill>
                  <a:srgbClr val="FFFFFF"/>
                </a:solidFill>
                <a:latin typeface="NPW Common"/>
                <a:ea typeface="NPW Common"/>
                <a:cs typeface="NPW Common"/>
              </a:rPr>
              <a:t>Lupa has a question</a:t>
            </a:r>
          </a:p>
        </p:txBody>
      </p:sp>
      <p:sp>
        <p:nvSpPr>
          <p:cNvPr id="4" name="">
            <a:extLst xmlns:a="http://schemas.openxmlformats.org/drawingml/2006/main">
              <a:ext uri="{FF2B5EF4-FFF2-40B4-BE49-F238E27FC236}">
                <a16:creationId xmlns:a16="http://schemas.microsoft.com/office/drawing/2014/main" id="{1D214DAD-7E1F-482D-B17F-389A3263160D}"/>
              </a:ext>
            </a:extLst>
          </p:cNvPr>
          <p:cNvSpPr>
            <a:spLocks xmlns:a="http://schemas.openxmlformats.org/drawingml/2006/main" noGrp="1"/>
          </p:cNvSpPr>
          <p:nvPr/>
        </p:nvSpPr>
        <p:spPr>
          <a:xfrm xmlns:a="http://schemas.openxmlformats.org/drawingml/2006/main">
            <a:off x="523875" y="2143125"/>
            <a:ext cx="5810250" cy="1905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525" b="1">
                <a:solidFill>
                  <a:srgbClr val="FFD54E"/>
                </a:solidFill>
                <a:latin typeface="NPW Common"/>
                <a:ea typeface="NPW Common"/>
                <a:cs typeface="NPW Common"/>
              </a:defRPr>
            </a:pPr>
            <a:r>
              <a:rPr sz="3525" b="1">
                <a:solidFill>
                  <a:srgbClr val="FFD54E"/>
                </a:solidFill>
                <a:latin typeface="NPW Common"/>
                <a:ea typeface="NPW Common"/>
                <a:cs typeface="NPW Common"/>
              </a:rPr>
              <a:t>What can a screenshot actually prove?</a:t>
            </a:r>
          </a:p>
        </p:txBody>
      </p:sp>
      <p:sp>
        <p:nvSpPr>
          <p:cNvPr id="5" name="">
            <a:extLst xmlns:a="http://schemas.openxmlformats.org/drawingml/2006/main">
              <a:ext uri="{FF2B5EF4-FFF2-40B4-BE49-F238E27FC236}">
                <a16:creationId xmlns:a16="http://schemas.microsoft.com/office/drawing/2014/main" id="{A0C36777-67E0-432C-AFCD-45D169D0960B}"/>
              </a:ext>
            </a:extLst>
          </p:cNvPr>
          <p:cNvSpPr>
            <a:spLocks xmlns:a="http://schemas.openxmlformats.org/drawingml/2006/main" noGrp="1"/>
          </p:cNvSpPr>
          <p:nvPr/>
        </p:nvSpPr>
        <p:spPr>
          <a:xfrm xmlns:a="http://schemas.openxmlformats.org/drawingml/2006/main">
            <a:off x="523875" y="4667250"/>
            <a:ext cx="5143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0">
                <a:solidFill>
                  <a:srgbClr val="FFFFFF"/>
                </a:solidFill>
                <a:latin typeface="NPW Common"/>
                <a:ea typeface="NPW Common"/>
                <a:cs typeface="NPW Common"/>
              </a:defRPr>
            </a:pPr>
            <a:r>
              <a:rPr sz="2175" b="0">
                <a:solidFill>
                  <a:srgbClr val="FFFFFF"/>
                </a:solidFill>
                <a:latin typeface="NPW Common"/>
                <a:ea typeface="NPW Common"/>
                <a:cs typeface="NPW Common"/>
              </a:rPr>
              <a:t>What would you need to check before deciding?</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15551549ab704448"/>
          <a:stretch xmlns:a="http://schemas.openxmlformats.org/drawingml/2006/main"/>
        </p:blipFill>
        <p:spPr>
          <a:xfrm xmlns:a="http://schemas.openxmlformats.org/drawingml/2006/main">
            <a:off x="7048500" y="2439293"/>
            <a:ext cx="4619625" cy="2598539"/>
          </a:xfrm>
          <a:prstGeom xmlns:a="http://schemas.openxmlformats.org/drawingml/2006/main" prst="rect">
            <a:avLst/>
          </a:prstGeom>
        </p:spPr>
      </p:pic>
    </p:spTree>
    <p:extLst>
      <p:ext uri="{BB962C8B-B14F-4D97-AF65-F5344CB8AC3E}">
        <p14:creationId xmlns:p14="http://schemas.microsoft.com/office/powerpoint/2010/main" val="1599957599"/>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5C1F9775-3F94-43B3-B14B-70658616B845}"/>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3E8FF4FA-111C-4C32-AE8C-EE1171F90BF5}"/>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1     4</a:t>
            </a:r>
          </a:p>
        </p:txBody>
      </p:sp>
      <p:sp>
        <p:nvSpPr>
          <p:cNvPr id="3" name="">
            <a:extLst xmlns:a="http://schemas.openxmlformats.org/drawingml/2006/main">
              <a:ext uri="{FF2B5EF4-FFF2-40B4-BE49-F238E27FC236}">
                <a16:creationId xmlns:a16="http://schemas.microsoft.com/office/drawing/2014/main" id="{DE705D5C-95BF-4046-A77E-B7B69D787417}"/>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Two records, two different jobs</a:t>
            </a:r>
          </a:p>
        </p:txBody>
      </p:sp>
      <p:sp>
        <p:nvSpPr>
          <p:cNvPr id="4" name="">
            <a:extLst xmlns:a="http://schemas.openxmlformats.org/drawingml/2006/main">
              <a:ext uri="{FF2B5EF4-FFF2-40B4-BE49-F238E27FC236}">
                <a16:creationId xmlns:a16="http://schemas.microsoft.com/office/drawing/2014/main" id="{B32A8B4C-2093-425A-A2FA-4521E51C3C8B}"/>
              </a:ext>
            </a:extLst>
          </p:cNvPr>
          <p:cNvSpPr>
            <a:spLocks xmlns:a="http://schemas.openxmlformats.org/drawingml/2006/main" noGrp="1"/>
          </p:cNvSpPr>
          <p:nvPr/>
        </p:nvSpPr>
        <p:spPr>
          <a:xfrm xmlns:a="http://schemas.openxmlformats.org/drawingml/2006/main">
            <a:off x="523875" y="2047875"/>
            <a:ext cx="5286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250" b="1">
                <a:solidFill>
                  <a:srgbClr val="234EDB"/>
                </a:solidFill>
                <a:latin typeface="NPW Common"/>
                <a:ea typeface="NPW Common"/>
                <a:cs typeface="NPW Common"/>
              </a:defRPr>
            </a:pPr>
            <a:r>
              <a:rPr sz="2250" b="1">
                <a:solidFill>
                  <a:srgbClr val="234EDB"/>
                </a:solidFill>
                <a:latin typeface="NPW Common"/>
                <a:ea typeface="NPW Common"/>
                <a:cs typeface="NPW Common"/>
              </a:rPr>
              <a:t>A. The post</a:t>
            </a:r>
          </a:p>
        </p:txBody>
      </p:sp>
      <p:sp>
        <p:nvSpPr>
          <p:cNvPr id="5" name="">
            <a:extLst xmlns:a="http://schemas.openxmlformats.org/drawingml/2006/main">
              <a:ext uri="{FF2B5EF4-FFF2-40B4-BE49-F238E27FC236}">
                <a16:creationId xmlns:a16="http://schemas.microsoft.com/office/drawing/2014/main" id="{D6664771-73ED-4F94-B645-2595CD891C0A}"/>
              </a:ext>
            </a:extLst>
          </p:cNvPr>
          <p:cNvSpPr>
            <a:spLocks xmlns:a="http://schemas.openxmlformats.org/drawingml/2006/main" noGrp="1"/>
          </p:cNvSpPr>
          <p:nvPr/>
        </p:nvSpPr>
        <p:spPr>
          <a:xfrm xmlns:a="http://schemas.openxmlformats.org/drawingml/2006/main">
            <a:off x="523875" y="2857500"/>
            <a:ext cx="5286375"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182B41"/>
                </a:solidFill>
                <a:latin typeface="NPW Common"/>
                <a:ea typeface="NPW Common"/>
                <a:cs typeface="NPW Common"/>
              </a:defRPr>
            </a:pPr>
            <a:r>
              <a:rPr sz="1875" b="0">
                <a:solidFill>
                  <a:srgbClr val="182B41"/>
                </a:solidFill>
                <a:latin typeface="NPW Common"/>
                <a:ea typeface="NPW Common"/>
                <a:cs typeface="NPW Common"/>
              </a:rPr>
              <a:t>“They’re removing access tonight. Screening cancelled?” The attached clip starts with “we are removing access” and ends before the next sentence.</a:t>
            </a:r>
          </a:p>
        </p:txBody>
      </p:sp>
      <p:sp>
        <p:nvSpPr>
          <p:cNvPr id="6" name="">
            <a:extLst xmlns:a="http://schemas.openxmlformats.org/drawingml/2006/main">
              <a:ext uri="{FF2B5EF4-FFF2-40B4-BE49-F238E27FC236}">
                <a16:creationId xmlns:a16="http://schemas.microsoft.com/office/drawing/2014/main" id="{2ACF05D3-0E84-4664-9D36-3E1F9559F93C}"/>
              </a:ext>
            </a:extLst>
          </p:cNvPr>
          <p:cNvSpPr>
            <a:spLocks xmlns:a="http://schemas.openxmlformats.org/drawingml/2006/main" noGrp="1"/>
          </p:cNvSpPr>
          <p:nvPr/>
        </p:nvSpPr>
        <p:spPr>
          <a:xfrm xmlns:a="http://schemas.openxmlformats.org/drawingml/2006/main">
            <a:off x="523875" y="5619750"/>
            <a:ext cx="5238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725" b="1">
                <a:solidFill>
                  <a:srgbClr val="182B41"/>
                </a:solidFill>
                <a:latin typeface="NPW Common"/>
                <a:ea typeface="NPW Common"/>
                <a:cs typeface="NPW Common"/>
              </a:defRPr>
            </a:pPr>
            <a:r>
              <a:rPr sz="1725" b="1">
                <a:solidFill>
                  <a:srgbClr val="182B41"/>
                </a:solidFill>
                <a:latin typeface="NPW Common"/>
                <a:ea typeface="NPW Common"/>
                <a:cs typeface="NPW Common"/>
              </a:rPr>
              <a:t>What can this establish?</a:t>
            </a:r>
          </a:p>
        </p:txBody>
      </p:sp>
      <p:sp>
        <p:nvSpPr>
          <p:cNvPr id="7" name="">
            <a:extLst xmlns:a="http://schemas.openxmlformats.org/drawingml/2006/main">
              <a:ext uri="{FF2B5EF4-FFF2-40B4-BE49-F238E27FC236}">
                <a16:creationId xmlns:a16="http://schemas.microsoft.com/office/drawing/2014/main" id="{213E66E8-7B7A-4C25-88D0-03D22D20BACC}"/>
              </a:ext>
            </a:extLst>
          </p:cNvPr>
          <p:cNvSpPr>
            <a:spLocks xmlns:a="http://schemas.openxmlformats.org/drawingml/2006/main" noGrp="1"/>
          </p:cNvSpPr>
          <p:nvPr/>
        </p:nvSpPr>
        <p:spPr>
          <a:xfrm xmlns:a="http://schemas.openxmlformats.org/drawingml/2006/main">
            <a:off x="6334125" y="2047875"/>
            <a:ext cx="5286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250" b="1">
                <a:solidFill>
                  <a:srgbClr val="234EDB"/>
                </a:solidFill>
                <a:latin typeface="NPW Common"/>
                <a:ea typeface="NPW Common"/>
                <a:cs typeface="NPW Common"/>
              </a:defRPr>
            </a:pPr>
            <a:r>
              <a:rPr sz="2250" b="1">
                <a:solidFill>
                  <a:srgbClr val="234EDB"/>
                </a:solidFill>
                <a:latin typeface="NPW Common"/>
                <a:ea typeface="NPW Common"/>
                <a:cs typeface="NPW Common"/>
              </a:rPr>
              <a:t>B. The full update</a:t>
            </a:r>
          </a:p>
        </p:txBody>
      </p:sp>
      <p:sp>
        <p:nvSpPr>
          <p:cNvPr id="8" name="">
            <a:extLst xmlns:a="http://schemas.openxmlformats.org/drawingml/2006/main">
              <a:ext uri="{FF2B5EF4-FFF2-40B4-BE49-F238E27FC236}">
                <a16:creationId xmlns:a16="http://schemas.microsoft.com/office/drawing/2014/main" id="{D2CFCAF4-D9DC-43D7-895C-D13B434E04B5}"/>
              </a:ext>
            </a:extLst>
          </p:cNvPr>
          <p:cNvSpPr>
            <a:spLocks xmlns:a="http://schemas.openxmlformats.org/drawingml/2006/main" noGrp="1"/>
          </p:cNvSpPr>
          <p:nvPr/>
        </p:nvSpPr>
        <p:spPr>
          <a:xfrm xmlns:a="http://schemas.openxmlformats.org/drawingml/2006/main">
            <a:off x="6334125" y="2857500"/>
            <a:ext cx="5286375"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182B41"/>
                </a:solidFill>
                <a:latin typeface="NPW Common"/>
                <a:ea typeface="NPW Common"/>
                <a:cs typeface="NPW Common"/>
              </a:defRPr>
            </a:pPr>
            <a:r>
              <a:rPr sz="1875" b="0">
                <a:solidFill>
                  <a:srgbClr val="182B41"/>
                </a:solidFill>
                <a:latin typeface="NPW Common"/>
                <a:ea typeface="NPW Common"/>
                <a:cs typeface="NPW Common"/>
              </a:rPr>
              <a:t>“The side-door reader is broken. We are removing access through that reader tonight. Existing room bookings remain in place. Use the staffed front entrance while we repair it.”</a:t>
            </a:r>
          </a:p>
        </p:txBody>
      </p:sp>
      <p:sp>
        <p:nvSpPr>
          <p:cNvPr id="9" name="">
            <a:extLst xmlns:a="http://schemas.openxmlformats.org/drawingml/2006/main">
              <a:ext uri="{FF2B5EF4-FFF2-40B4-BE49-F238E27FC236}">
                <a16:creationId xmlns:a16="http://schemas.microsoft.com/office/drawing/2014/main" id="{52C4EC2C-9B79-4B41-BA66-D6861C100C64}"/>
              </a:ext>
            </a:extLst>
          </p:cNvPr>
          <p:cNvSpPr>
            <a:spLocks xmlns:a="http://schemas.openxmlformats.org/drawingml/2006/main" noGrp="1"/>
          </p:cNvSpPr>
          <p:nvPr/>
        </p:nvSpPr>
        <p:spPr>
          <a:xfrm xmlns:a="http://schemas.openxmlformats.org/drawingml/2006/main">
            <a:off x="6334125" y="5619750"/>
            <a:ext cx="5238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725" b="1">
                <a:solidFill>
                  <a:srgbClr val="182B41"/>
                </a:solidFill>
                <a:latin typeface="NPW Common"/>
                <a:ea typeface="NPW Common"/>
                <a:cs typeface="NPW Common"/>
              </a:defRPr>
            </a:pPr>
            <a:r>
              <a:rPr sz="1725" b="1">
                <a:solidFill>
                  <a:srgbClr val="182B41"/>
                </a:solidFill>
                <a:latin typeface="NPW Common"/>
                <a:ea typeface="NPW Common"/>
                <a:cs typeface="NPW Common"/>
              </a:rPr>
              <a:t>What can this establish?</a:t>
            </a:r>
          </a:p>
        </p:txBody>
      </p:sp>
    </p:spTree>
    <p:extLst>
      <p:ext uri="{BB962C8B-B14F-4D97-AF65-F5344CB8AC3E}">
        <p14:creationId xmlns:p14="http://schemas.microsoft.com/office/powerpoint/2010/main" val="1113846549"/>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8B415C5-B0CE-4D0B-8759-444C0CBD588F}"/>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6CBA35FF-7572-4FFD-9509-D76A50D238B0}"/>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1     5</a:t>
            </a:r>
          </a:p>
        </p:txBody>
      </p:sp>
      <p:sp>
        <p:nvSpPr>
          <p:cNvPr id="3" name="">
            <a:extLst xmlns:a="http://schemas.openxmlformats.org/drawingml/2006/main">
              <a:ext uri="{FF2B5EF4-FFF2-40B4-BE49-F238E27FC236}">
                <a16:creationId xmlns:a16="http://schemas.microsoft.com/office/drawing/2014/main" id="{73B78F17-EF42-43C7-AD72-489EC547FAE8}"/>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One more piece of the picture</a:t>
            </a:r>
          </a:p>
        </p:txBody>
      </p:sp>
      <p:sp>
        <p:nvSpPr>
          <p:cNvPr id="4" name="">
            <a:extLst xmlns:a="http://schemas.openxmlformats.org/drawingml/2006/main">
              <a:ext uri="{FF2B5EF4-FFF2-40B4-BE49-F238E27FC236}">
                <a16:creationId xmlns:a16="http://schemas.microsoft.com/office/drawing/2014/main" id="{ACFA7BB3-B7CF-4CA0-B9FE-EBDFCFEB3C3F}"/>
              </a:ext>
            </a:extLst>
          </p:cNvPr>
          <p:cNvSpPr>
            <a:spLocks xmlns:a="http://schemas.openxmlformats.org/drawingml/2006/main" noGrp="1"/>
          </p:cNvSpPr>
          <p:nvPr/>
        </p:nvSpPr>
        <p:spPr>
          <a:xfrm xmlns:a="http://schemas.openxmlformats.org/drawingml/2006/main">
            <a:off x="523875" y="1905000"/>
            <a:ext cx="108585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250" b="1">
                <a:solidFill>
                  <a:srgbClr val="234EDB"/>
                </a:solidFill>
                <a:latin typeface="NPW Common"/>
                <a:ea typeface="NPW Common"/>
                <a:cs typeface="NPW Common"/>
              </a:defRPr>
            </a:pPr>
            <a:r>
              <a:rPr sz="2250" b="1">
                <a:solidFill>
                  <a:srgbClr val="234EDB"/>
                </a:solidFill>
                <a:latin typeface="NPW Common"/>
                <a:ea typeface="NPW Common"/>
                <a:cs typeface="NPW Common"/>
              </a:rPr>
              <a:t>C. The booking email</a:t>
            </a:r>
          </a:p>
        </p:txBody>
      </p:sp>
      <p:sp>
        <p:nvSpPr>
          <p:cNvPr id="5" name="">
            <a:extLst xmlns:a="http://schemas.openxmlformats.org/drawingml/2006/main">
              <a:ext uri="{FF2B5EF4-FFF2-40B4-BE49-F238E27FC236}">
                <a16:creationId xmlns:a16="http://schemas.microsoft.com/office/drawing/2014/main" id="{159307DB-8CF8-4955-A0F1-E1DF4D3FD04A}"/>
              </a:ext>
            </a:extLst>
          </p:cNvPr>
          <p:cNvSpPr>
            <a:spLocks xmlns:a="http://schemas.openxmlformats.org/drawingml/2006/main" noGrp="1"/>
          </p:cNvSpPr>
          <p:nvPr/>
        </p:nvSpPr>
        <p:spPr>
          <a:xfrm xmlns:a="http://schemas.openxmlformats.org/drawingml/2006/main">
            <a:off x="523875" y="2781300"/>
            <a:ext cx="10572750"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400" b="0">
                <a:solidFill>
                  <a:srgbClr val="182B41"/>
                </a:solidFill>
                <a:latin typeface="NPW Common"/>
                <a:ea typeface="NPW Common"/>
                <a:cs typeface="NPW Common"/>
              </a:defRPr>
            </a:pPr>
            <a:r>
              <a:rPr sz="2400" b="0">
                <a:solidFill>
                  <a:srgbClr val="182B41"/>
                </a:solidFill>
                <a:latin typeface="NPW Common"/>
                <a:ea typeface="NPW Common"/>
                <a:cs typeface="NPW Common"/>
              </a:rPr>
              <a:t>Friday, 6–9 p.m. Screening confirmed. Front entrance: step-free. Staff member at the desk from 5:30 p.m. Contact the coordinator for arrival support.</a:t>
            </a:r>
          </a:p>
        </p:txBody>
      </p:sp>
      <p:sp>
        <p:nvSpPr>
          <p:cNvPr id="6" name="">
            <a:extLst xmlns:a="http://schemas.openxmlformats.org/drawingml/2006/main">
              <a:ext uri="{FF2B5EF4-FFF2-40B4-BE49-F238E27FC236}">
                <a16:creationId xmlns:a16="http://schemas.microsoft.com/office/drawing/2014/main" id="{EA22D458-E1D3-4B6D-9678-B92C066FF01C}"/>
              </a:ext>
            </a:extLst>
          </p:cNvPr>
          <p:cNvSpPr>
            <a:spLocks xmlns:a="http://schemas.openxmlformats.org/drawingml/2006/main" noGrp="1"/>
          </p:cNvSpPr>
          <p:nvPr/>
        </p:nvSpPr>
        <p:spPr>
          <a:xfrm xmlns:a="http://schemas.openxmlformats.org/drawingml/2006/main">
            <a:off x="523875" y="5048250"/>
            <a:ext cx="4191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00" b="1">
                <a:solidFill>
                  <a:srgbClr val="234EDB"/>
                </a:solidFill>
                <a:latin typeface="NPW Common"/>
                <a:ea typeface="NPW Common"/>
                <a:cs typeface="NPW Common"/>
              </a:defRPr>
            </a:pPr>
            <a:r>
              <a:rPr sz="2100" b="1">
                <a:solidFill>
                  <a:srgbClr val="234EDB"/>
                </a:solidFill>
                <a:latin typeface="NPW Common"/>
                <a:ea typeface="NPW Common"/>
                <a:cs typeface="NPW Common"/>
              </a:rPr>
              <a:t>What this leaves open</a:t>
            </a:r>
          </a:p>
        </p:txBody>
      </p:sp>
      <p:sp>
        <p:nvSpPr>
          <p:cNvPr id="7" name="">
            <a:extLst xmlns:a="http://schemas.openxmlformats.org/drawingml/2006/main">
              <a:ext uri="{FF2B5EF4-FFF2-40B4-BE49-F238E27FC236}">
                <a16:creationId xmlns:a16="http://schemas.microsoft.com/office/drawing/2014/main" id="{05844378-AB75-47EA-99DD-23E366943D89}"/>
              </a:ext>
            </a:extLst>
          </p:cNvPr>
          <p:cNvSpPr>
            <a:spLocks xmlns:a="http://schemas.openxmlformats.org/drawingml/2006/main" noGrp="1"/>
          </p:cNvSpPr>
          <p:nvPr/>
        </p:nvSpPr>
        <p:spPr>
          <a:xfrm xmlns:a="http://schemas.openxmlformats.org/drawingml/2006/main">
            <a:off x="4857750" y="5048250"/>
            <a:ext cx="6572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182B41"/>
                </a:solidFill>
                <a:latin typeface="NPW Common"/>
                <a:ea typeface="NPW Common"/>
                <a:cs typeface="NPW Common"/>
              </a:defRPr>
            </a:pPr>
            <a:r>
              <a:rPr sz="1875" b="0">
                <a:solidFill>
                  <a:srgbClr val="182B41"/>
                </a:solidFill>
                <a:latin typeface="NPW Common"/>
                <a:ea typeface="NPW Common"/>
                <a:cs typeface="NPW Common"/>
              </a:rPr>
              <a:t>It supports the event details. The crew should still check and communicate any access needs.</a:t>
            </a:r>
          </a:p>
        </p:txBody>
      </p:sp>
    </p:spTree>
    <p:extLst>
      <p:ext uri="{BB962C8B-B14F-4D97-AF65-F5344CB8AC3E}">
        <p14:creationId xmlns:p14="http://schemas.microsoft.com/office/powerpoint/2010/main" val="1523342479"/>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976D3D2-177B-4B3A-93FB-EFBF9E78F532}"/>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64C8F46C-C1BB-42BA-94E9-BE5B81ED1E3B}"/>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1     6</a:t>
            </a:r>
          </a:p>
        </p:txBody>
      </p:sp>
      <p:sp>
        <p:nvSpPr>
          <p:cNvPr id="3" name="">
            <a:extLst xmlns:a="http://schemas.openxmlformats.org/drawingml/2006/main">
              <a:ext uri="{FF2B5EF4-FFF2-40B4-BE49-F238E27FC236}">
                <a16:creationId xmlns:a16="http://schemas.microsoft.com/office/drawing/2014/main" id="{A63F5594-D527-4189-AAD2-0A5B4EC05847}"/>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What changed in your first take?</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96199ac8ae70421c"/>
          <a:stretch xmlns:a="http://schemas.openxmlformats.org/drawingml/2006/main"/>
        </p:blipFill>
        <p:spPr>
          <a:xfrm xmlns:a="http://schemas.openxmlformats.org/drawingml/2006/main">
            <a:off x="523875" y="2030016"/>
            <a:ext cx="5905500" cy="3321844"/>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0C693031-7F58-4777-9DF0-33BDCBF3D942}"/>
              </a:ext>
            </a:extLst>
          </p:cNvPr>
          <p:cNvSpPr>
            <a:spLocks xmlns:a="http://schemas.openxmlformats.org/drawingml/2006/main" noGrp="1"/>
          </p:cNvSpPr>
          <p:nvPr/>
        </p:nvSpPr>
        <p:spPr>
          <a:xfrm xmlns:a="http://schemas.openxmlformats.org/drawingml/2006/main">
            <a:off x="6953250" y="2095500"/>
            <a:ext cx="46672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475" b="1">
                <a:solidFill>
                  <a:srgbClr val="234EDB"/>
                </a:solidFill>
                <a:latin typeface="NPW Common"/>
                <a:ea typeface="NPW Common"/>
                <a:cs typeface="NPW Common"/>
              </a:defRPr>
            </a:pPr>
            <a:r>
              <a:rPr sz="2475" b="1">
                <a:solidFill>
                  <a:srgbClr val="234EDB"/>
                </a:solidFill>
                <a:latin typeface="NPW Common"/>
                <a:ea typeface="NPW Common"/>
                <a:cs typeface="NPW Common"/>
              </a:rPr>
              <a:t>The evidence supports…</a:t>
            </a:r>
          </a:p>
        </p:txBody>
      </p:sp>
      <p:sp>
        <p:nvSpPr>
          <p:cNvPr id="6" name="">
            <a:extLst xmlns:a="http://schemas.openxmlformats.org/drawingml/2006/main">
              <a:ext uri="{FF2B5EF4-FFF2-40B4-BE49-F238E27FC236}">
                <a16:creationId xmlns:a16="http://schemas.microsoft.com/office/drawing/2014/main" id="{EC565278-94F6-4685-BFA8-761AE36ED766}"/>
              </a:ext>
            </a:extLst>
          </p:cNvPr>
          <p:cNvSpPr>
            <a:spLocks xmlns:a="http://schemas.openxmlformats.org/drawingml/2006/main" noGrp="1"/>
          </p:cNvSpPr>
          <p:nvPr/>
        </p:nvSpPr>
        <p:spPr>
          <a:xfrm xmlns:a="http://schemas.openxmlformats.org/drawingml/2006/main">
            <a:off x="6953250" y="3333750"/>
            <a:ext cx="46672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475" b="1">
                <a:solidFill>
                  <a:srgbClr val="234EDB"/>
                </a:solidFill>
                <a:latin typeface="NPW Common"/>
                <a:ea typeface="NPW Common"/>
                <a:cs typeface="NPW Common"/>
              </a:defRPr>
            </a:pPr>
            <a:r>
              <a:rPr sz="2475" b="1">
                <a:solidFill>
                  <a:srgbClr val="234EDB"/>
                </a:solidFill>
                <a:latin typeface="NPW Common"/>
                <a:ea typeface="NPW Common"/>
                <a:cs typeface="NPW Common"/>
              </a:rPr>
              <a:t>We still need to know…</a:t>
            </a:r>
          </a:p>
        </p:txBody>
      </p:sp>
      <p:sp>
        <p:nvSpPr>
          <p:cNvPr id="7" name="">
            <a:extLst xmlns:a="http://schemas.openxmlformats.org/drawingml/2006/main">
              <a:ext uri="{FF2B5EF4-FFF2-40B4-BE49-F238E27FC236}">
                <a16:creationId xmlns:a16="http://schemas.microsoft.com/office/drawing/2014/main" id="{5B6354AA-F5BD-4525-9893-A6DA5BFA3683}"/>
              </a:ext>
            </a:extLst>
          </p:cNvPr>
          <p:cNvSpPr>
            <a:spLocks xmlns:a="http://schemas.openxmlformats.org/drawingml/2006/main" noGrp="1"/>
          </p:cNvSpPr>
          <p:nvPr/>
        </p:nvSpPr>
        <p:spPr>
          <a:xfrm xmlns:a="http://schemas.openxmlformats.org/drawingml/2006/main">
            <a:off x="6953250" y="4619625"/>
            <a:ext cx="4667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475" b="1">
                <a:solidFill>
                  <a:srgbClr val="234EDB"/>
                </a:solidFill>
                <a:latin typeface="NPW Common"/>
                <a:ea typeface="NPW Common"/>
                <a:cs typeface="NPW Common"/>
              </a:defRPr>
            </a:pPr>
            <a:r>
              <a:rPr sz="2475" b="1">
                <a:solidFill>
                  <a:srgbClr val="234EDB"/>
                </a:solidFill>
                <a:latin typeface="NPW Common"/>
                <a:ea typeface="NPW Common"/>
                <a:cs typeface="NPW Common"/>
              </a:rPr>
              <a:t>I changed my view because…</a:t>
            </a:r>
          </a:p>
        </p:txBody>
      </p:sp>
    </p:spTree>
    <p:extLst>
      <p:ext uri="{BB962C8B-B14F-4D97-AF65-F5344CB8AC3E}">
        <p14:creationId xmlns:p14="http://schemas.microsoft.com/office/powerpoint/2010/main" val="1109563060"/>
      </p:ext>
    </p:extLst>
  </p:cSld>
</p:sld>
</file>

<file path=ppt/slides/slide7.xml><?xml version="1.0" encoding="utf-8"?>
<p:sld xmlns:p="http://schemas.openxmlformats.org/presentationml/2006/main">
  <p:cSld>
    <p:bg>
      <p:bgPr>
        <a:solidFill xmlns:a="http://schemas.openxmlformats.org/drawingml/2006/main">
          <a:srgbClr val="234ED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1D97B5F5-CB03-4816-982F-2FBB63031A89}"/>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FFFFFF"/>
                </a:solidFill>
                <a:latin typeface="NPW Common"/>
                <a:ea typeface="NPW Common"/>
                <a:cs typeface="NPW Common"/>
              </a:defRPr>
            </a:pPr>
            <a:r>
              <a:rPr sz="1275" b="1">
                <a:solidFill>
                  <a:srgbClr val="FFFFFF"/>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8C739718-378F-4D0F-BCFC-C10B3E04266F}"/>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FFFFFF"/>
                </a:solidFill>
                <a:latin typeface="NPW Common"/>
                <a:ea typeface="NPW Common"/>
                <a:cs typeface="NPW Common"/>
              </a:defRPr>
            </a:pPr>
            <a:r>
              <a:rPr sz="1275" b="0">
                <a:solidFill>
                  <a:srgbClr val="FFFFFF"/>
                </a:solidFill>
                <a:latin typeface="NPW Common"/>
                <a:ea typeface="NPW Common"/>
                <a:cs typeface="NPW Common"/>
              </a:rPr>
              <a:t>Case 1     7</a:t>
            </a:r>
          </a:p>
        </p:txBody>
      </p:sp>
      <p:sp>
        <p:nvSpPr>
          <p:cNvPr id="3" name="">
            <a:extLst xmlns:a="http://schemas.openxmlformats.org/drawingml/2006/main">
              <a:ext uri="{FF2B5EF4-FFF2-40B4-BE49-F238E27FC236}">
                <a16:creationId xmlns:a16="http://schemas.microsoft.com/office/drawing/2014/main" id="{F0577097-EFF2-4A78-B439-321767D08670}"/>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FFFFFF"/>
                </a:solidFill>
                <a:latin typeface="NPW Common"/>
                <a:ea typeface="NPW Common"/>
                <a:cs typeface="NPW Common"/>
              </a:defRPr>
            </a:pPr>
            <a:r>
              <a:rPr sz="3450" b="1">
                <a:solidFill>
                  <a:srgbClr val="FFFFFF"/>
                </a:solidFill>
                <a:latin typeface="NPW Common"/>
                <a:ea typeface="NPW Common"/>
                <a:cs typeface="NPW Common"/>
              </a:rPr>
              <a:t>What do you send while checking?</a:t>
            </a:r>
          </a:p>
        </p:txBody>
      </p:sp>
      <p:sp>
        <p:nvSpPr>
          <p:cNvPr id="4" name="">
            <a:extLst xmlns:a="http://schemas.openxmlformats.org/drawingml/2006/main">
              <a:ext uri="{FF2B5EF4-FFF2-40B4-BE49-F238E27FC236}">
                <a16:creationId xmlns:a16="http://schemas.microsoft.com/office/drawing/2014/main" id="{1FD99BF7-CCAA-4FFC-A40C-E991F64A4AF1}"/>
              </a:ext>
            </a:extLst>
          </p:cNvPr>
          <p:cNvSpPr>
            <a:spLocks xmlns:a="http://schemas.openxmlformats.org/drawingml/2006/main" noGrp="1"/>
          </p:cNvSpPr>
          <p:nvPr/>
        </p:nvSpPr>
        <p:spPr>
          <a:xfrm xmlns:a="http://schemas.openxmlformats.org/drawingml/2006/main">
            <a:off x="552450" y="2190750"/>
            <a:ext cx="105727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250" b="0">
                <a:solidFill>
                  <a:srgbClr val="FFFFFF"/>
                </a:solidFill>
                <a:latin typeface="NPW Common"/>
                <a:ea typeface="NPW Common"/>
                <a:cs typeface="NPW Common"/>
              </a:defRPr>
            </a:pPr>
            <a:r>
              <a:rPr sz="2250" b="0">
                <a:solidFill>
                  <a:srgbClr val="FFFFFF"/>
                </a:solidFill>
                <a:latin typeface="NPW Common"/>
                <a:ea typeface="NPW Common"/>
                <a:cs typeface="NPW Common"/>
              </a:rPr>
              <a:t>A. Cancel before people travel.</a:t>
            </a:r>
          </a:p>
        </p:txBody>
      </p:sp>
      <p:sp>
        <p:nvSpPr>
          <p:cNvPr id="5" name="">
            <a:extLst xmlns:a="http://schemas.openxmlformats.org/drawingml/2006/main">
              <a:ext uri="{FF2B5EF4-FFF2-40B4-BE49-F238E27FC236}">
                <a16:creationId xmlns:a16="http://schemas.microsoft.com/office/drawing/2014/main" id="{39506660-AAD6-4704-A2D8-8AC79B783F03}"/>
              </a:ext>
            </a:extLst>
          </p:cNvPr>
          <p:cNvSpPr>
            <a:spLocks xmlns:a="http://schemas.openxmlformats.org/drawingml/2006/main" noGrp="1"/>
          </p:cNvSpPr>
          <p:nvPr/>
        </p:nvSpPr>
        <p:spPr>
          <a:xfrm xmlns:a="http://schemas.openxmlformats.org/drawingml/2006/main">
            <a:off x="552450" y="3409950"/>
            <a:ext cx="105727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250" b="0">
                <a:solidFill>
                  <a:srgbClr val="FFFFFF"/>
                </a:solidFill>
                <a:latin typeface="NPW Common"/>
                <a:ea typeface="NPW Common"/>
                <a:cs typeface="NPW Common"/>
              </a:defRPr>
            </a:pPr>
            <a:r>
              <a:rPr sz="2250" b="0">
                <a:solidFill>
                  <a:srgbClr val="FFFFFF"/>
                </a:solidFill>
                <a:latin typeface="NPW Common"/>
                <a:ea typeface="NPW Common"/>
                <a:cs typeface="NPW Common"/>
              </a:rPr>
              <a:t>B. We’re checking the original. Hold your plans for a moment.</a:t>
            </a:r>
          </a:p>
        </p:txBody>
      </p:sp>
      <p:sp>
        <p:nvSpPr>
          <p:cNvPr id="6" name="">
            <a:extLst xmlns:a="http://schemas.openxmlformats.org/drawingml/2006/main">
              <a:ext uri="{FF2B5EF4-FFF2-40B4-BE49-F238E27FC236}">
                <a16:creationId xmlns:a16="http://schemas.microsoft.com/office/drawing/2014/main" id="{317624E6-D8BE-4A97-805D-D65CE43559C2}"/>
              </a:ext>
            </a:extLst>
          </p:cNvPr>
          <p:cNvSpPr>
            <a:spLocks xmlns:a="http://schemas.openxmlformats.org/drawingml/2006/main" noGrp="1"/>
          </p:cNvSpPr>
          <p:nvPr/>
        </p:nvSpPr>
        <p:spPr>
          <a:xfrm xmlns:a="http://schemas.openxmlformats.org/drawingml/2006/main">
            <a:off x="552450" y="4629150"/>
            <a:ext cx="105727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250" b="0">
                <a:solidFill>
                  <a:srgbClr val="FFFFFF"/>
                </a:solidFill>
                <a:latin typeface="NPW Common"/>
                <a:ea typeface="NPW Common"/>
                <a:cs typeface="NPW Common"/>
              </a:defRPr>
            </a:pPr>
            <a:r>
              <a:rPr sz="2250" b="0">
                <a:solidFill>
                  <a:srgbClr val="FFFFFF"/>
                </a:solidFill>
                <a:latin typeface="NPW Common"/>
                <a:ea typeface="NPW Common"/>
                <a:cs typeface="NPW Common"/>
              </a:rPr>
              <a:t>C. The post is fake. Ignore it.</a:t>
            </a:r>
          </a:p>
        </p:txBody>
      </p:sp>
    </p:spTree>
    <p:extLst>
      <p:ext uri="{BB962C8B-B14F-4D97-AF65-F5344CB8AC3E}">
        <p14:creationId xmlns:p14="http://schemas.microsoft.com/office/powerpoint/2010/main" val="1917066708"/>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6C5E9366-56CF-4541-BCD6-0886261FD002}"/>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6C6E8B44-D52E-4245-8BC8-0C9E257AFA42}"/>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1     8</a:t>
            </a:r>
          </a:p>
        </p:txBody>
      </p:sp>
      <p:sp>
        <p:nvSpPr>
          <p:cNvPr id="3" name="">
            <a:extLst xmlns:a="http://schemas.openxmlformats.org/drawingml/2006/main">
              <a:ext uri="{FF2B5EF4-FFF2-40B4-BE49-F238E27FC236}">
                <a16:creationId xmlns:a16="http://schemas.microsoft.com/office/drawing/2014/main" id="{3BC1DECA-7133-4E1F-B8ED-5927F842FC03}"/>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You have the full update. Which correction holds up?</a:t>
            </a:r>
          </a:p>
        </p:txBody>
      </p:sp>
      <p:sp>
        <p:nvSpPr>
          <p:cNvPr id="4" name="">
            <a:extLst xmlns:a="http://schemas.openxmlformats.org/drawingml/2006/main">
              <a:ext uri="{FF2B5EF4-FFF2-40B4-BE49-F238E27FC236}">
                <a16:creationId xmlns:a16="http://schemas.microsoft.com/office/drawing/2014/main" id="{1646BC99-288C-4DBA-A7E5-7CA8D3C79756}"/>
              </a:ext>
            </a:extLst>
          </p:cNvPr>
          <p:cNvSpPr>
            <a:spLocks xmlns:a="http://schemas.openxmlformats.org/drawingml/2006/main" noGrp="1"/>
          </p:cNvSpPr>
          <p:nvPr/>
        </p:nvSpPr>
        <p:spPr>
          <a:xfrm xmlns:a="http://schemas.openxmlformats.org/drawingml/2006/main">
            <a:off x="552450" y="2143125"/>
            <a:ext cx="106680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0">
                <a:solidFill>
                  <a:srgbClr val="182B41"/>
                </a:solidFill>
                <a:latin typeface="NPW Common"/>
                <a:ea typeface="NPW Common"/>
                <a:cs typeface="NPW Common"/>
              </a:defRPr>
            </a:pPr>
            <a:r>
              <a:rPr sz="2175" b="0">
                <a:solidFill>
                  <a:srgbClr val="182B41"/>
                </a:solidFill>
                <a:latin typeface="NPW Common"/>
                <a:ea typeface="NPW Common"/>
                <a:cs typeface="NPW Common"/>
              </a:rPr>
              <a:t>A. Tonight is on. The side-door reader is out; use the staffed front entrance.</a:t>
            </a:r>
          </a:p>
        </p:txBody>
      </p:sp>
      <p:sp>
        <p:nvSpPr>
          <p:cNvPr id="5" name="">
            <a:extLst xmlns:a="http://schemas.openxmlformats.org/drawingml/2006/main">
              <a:ext uri="{FF2B5EF4-FFF2-40B4-BE49-F238E27FC236}">
                <a16:creationId xmlns:a16="http://schemas.microsoft.com/office/drawing/2014/main" id="{E1966741-8ACC-492C-9CB4-A32F05737FD6}"/>
              </a:ext>
            </a:extLst>
          </p:cNvPr>
          <p:cNvSpPr>
            <a:spLocks xmlns:a="http://schemas.openxmlformats.org/drawingml/2006/main" noGrp="1"/>
          </p:cNvSpPr>
          <p:nvPr/>
        </p:nvSpPr>
        <p:spPr>
          <a:xfrm xmlns:a="http://schemas.openxmlformats.org/drawingml/2006/main">
            <a:off x="552450" y="3429000"/>
            <a:ext cx="106680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0">
                <a:solidFill>
                  <a:srgbClr val="182B41"/>
                </a:solidFill>
                <a:latin typeface="NPW Common"/>
                <a:ea typeface="NPW Common"/>
                <a:cs typeface="NPW Common"/>
              </a:defRPr>
            </a:pPr>
            <a:r>
              <a:rPr sz="2175" b="0">
                <a:solidFill>
                  <a:srgbClr val="182B41"/>
                </a:solidFill>
                <a:latin typeface="NPW Common"/>
                <a:ea typeface="NPW Common"/>
                <a:cs typeface="NPW Common"/>
              </a:rPr>
              <a:t>B. Nothing is changing.</a:t>
            </a:r>
          </a:p>
        </p:txBody>
      </p:sp>
      <p:sp>
        <p:nvSpPr>
          <p:cNvPr id="6" name="">
            <a:extLst xmlns:a="http://schemas.openxmlformats.org/drawingml/2006/main">
              <a:ext uri="{FF2B5EF4-FFF2-40B4-BE49-F238E27FC236}">
                <a16:creationId xmlns:a16="http://schemas.microsoft.com/office/drawing/2014/main" id="{CBE26AC4-A922-4965-B46A-E879D3AE4822}"/>
              </a:ext>
            </a:extLst>
          </p:cNvPr>
          <p:cNvSpPr>
            <a:spLocks xmlns:a="http://schemas.openxmlformats.org/drawingml/2006/main" noGrp="1"/>
          </p:cNvSpPr>
          <p:nvPr/>
        </p:nvSpPr>
        <p:spPr>
          <a:xfrm xmlns:a="http://schemas.openxmlformats.org/drawingml/2006/main">
            <a:off x="552450" y="4714875"/>
            <a:ext cx="106680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0">
                <a:solidFill>
                  <a:srgbClr val="182B41"/>
                </a:solidFill>
                <a:latin typeface="NPW Common"/>
                <a:ea typeface="NPW Common"/>
                <a:cs typeface="NPW Common"/>
              </a:defRPr>
            </a:pPr>
            <a:r>
              <a:rPr sz="2175" b="0">
                <a:solidFill>
                  <a:srgbClr val="182B41"/>
                </a:solidFill>
                <a:latin typeface="NPW Common"/>
                <a:ea typeface="NPW Common"/>
                <a:cs typeface="NPW Common"/>
              </a:rPr>
              <a:t>C. The poster deliberately lied.</a:t>
            </a:r>
          </a:p>
        </p:txBody>
      </p:sp>
    </p:spTree>
    <p:extLst>
      <p:ext uri="{BB962C8B-B14F-4D97-AF65-F5344CB8AC3E}">
        <p14:creationId xmlns:p14="http://schemas.microsoft.com/office/powerpoint/2010/main" val="1258450422"/>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7D33427-EF73-46ED-9701-D46239771FC2}"/>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4C8C4287-25C2-4FAA-AF79-2A1511190326}"/>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1     9</a:t>
            </a:r>
          </a:p>
        </p:txBody>
      </p:sp>
      <p:sp>
        <p:nvSpPr>
          <p:cNvPr id="3" name="">
            <a:extLst xmlns:a="http://schemas.openxmlformats.org/drawingml/2006/main">
              <a:ext uri="{FF2B5EF4-FFF2-40B4-BE49-F238E27FC236}">
                <a16:creationId xmlns:a16="http://schemas.microsoft.com/office/drawing/2014/main" id="{6A64F787-2A8D-4362-9E32-FC1EF05DF370}"/>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Make something someone can use</a:t>
            </a:r>
          </a:p>
        </p:txBody>
      </p:sp>
      <p:sp>
        <p:nvSpPr>
          <p:cNvPr id="4" name="">
            <a:extLst xmlns:a="http://schemas.openxmlformats.org/drawingml/2006/main">
              <a:ext uri="{FF2B5EF4-FFF2-40B4-BE49-F238E27FC236}">
                <a16:creationId xmlns:a16="http://schemas.microsoft.com/office/drawing/2014/main" id="{5A2448B6-D782-4DBD-B6AF-D35CC05627F2}"/>
              </a:ext>
            </a:extLst>
          </p:cNvPr>
          <p:cNvSpPr>
            <a:spLocks xmlns:a="http://schemas.openxmlformats.org/drawingml/2006/main" noGrp="1"/>
          </p:cNvSpPr>
          <p:nvPr/>
        </p:nvSpPr>
        <p:spPr>
          <a:xfrm xmlns:a="http://schemas.openxmlformats.org/drawingml/2006/main">
            <a:off x="523875" y="2000250"/>
            <a:ext cx="523875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550" b="1">
                <a:solidFill>
                  <a:srgbClr val="234EDB"/>
                </a:solidFill>
                <a:latin typeface="NPW Common"/>
                <a:ea typeface="NPW Common"/>
                <a:cs typeface="NPW Common"/>
              </a:defRPr>
            </a:pPr>
            <a:r>
              <a:rPr sz="2550" b="1">
                <a:solidFill>
                  <a:srgbClr val="234EDB"/>
                </a:solidFill>
                <a:latin typeface="NPW Common"/>
                <a:ea typeface="NPW Common"/>
                <a:cs typeface="NPW Common"/>
              </a:rPr>
              <a:t>Write a group-chat update someone can use before leaving home.</a:t>
            </a:r>
          </a:p>
        </p:txBody>
      </p:sp>
      <p:sp>
        <p:nvSpPr>
          <p:cNvPr id="5" name="">
            <a:extLst xmlns:a="http://schemas.openxmlformats.org/drawingml/2006/main">
              <a:ext uri="{FF2B5EF4-FFF2-40B4-BE49-F238E27FC236}">
                <a16:creationId xmlns:a16="http://schemas.microsoft.com/office/drawing/2014/main" id="{0D04DC32-883C-4B4C-908E-93C7BBE6665B}"/>
              </a:ext>
            </a:extLst>
          </p:cNvPr>
          <p:cNvSpPr>
            <a:spLocks xmlns:a="http://schemas.openxmlformats.org/drawingml/2006/main" noGrp="1"/>
          </p:cNvSpPr>
          <p:nvPr/>
        </p:nvSpPr>
        <p:spPr>
          <a:xfrm xmlns:a="http://schemas.openxmlformats.org/drawingml/2006/main">
            <a:off x="523875" y="3810000"/>
            <a:ext cx="5095875"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025" b="0">
                <a:solidFill>
                  <a:srgbClr val="182B41"/>
                </a:solidFill>
                <a:latin typeface="NPW Common"/>
                <a:ea typeface="NPW Common"/>
                <a:cs typeface="NPW Common"/>
              </a:defRPr>
            </a:pPr>
            <a:r>
              <a:rPr sz="2025" b="0">
                <a:solidFill>
                  <a:srgbClr val="182B41"/>
                </a:solidFill>
                <a:latin typeface="NPW Common"/>
                <a:ea typeface="NPW Common"/>
                <a:cs typeface="NPW Common"/>
              </a:rPr>
              <a:t>Confirm the booking, explain the entrance change, link the original and say where to ask about access.</a:t>
            </a:r>
          </a:p>
        </p:txBody>
      </p:sp>
      <p:sp>
        <p:nvSpPr>
          <p:cNvPr id="6" name="">
            <a:extLst xmlns:a="http://schemas.openxmlformats.org/drawingml/2006/main">
              <a:ext uri="{FF2B5EF4-FFF2-40B4-BE49-F238E27FC236}">
                <a16:creationId xmlns:a16="http://schemas.microsoft.com/office/drawing/2014/main" id="{3E8E9904-080D-4671-AD2F-A658B5744C0D}"/>
              </a:ext>
            </a:extLst>
          </p:cNvPr>
          <p:cNvSpPr>
            <a:spLocks xmlns:a="http://schemas.openxmlformats.org/drawingml/2006/main" noGrp="1"/>
          </p:cNvSpPr>
          <p:nvPr/>
        </p:nvSpPr>
        <p:spPr>
          <a:xfrm xmlns:a="http://schemas.openxmlformats.org/drawingml/2006/main">
            <a:off x="523875" y="5753100"/>
            <a:ext cx="5715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182B41"/>
                </a:solidFill>
                <a:latin typeface="NPW Common"/>
                <a:ea typeface="NPW Common"/>
                <a:cs typeface="NPW Common"/>
              </a:defRPr>
            </a:pPr>
            <a:r>
              <a:rPr sz="1650" b="0">
                <a:solidFill>
                  <a:srgbClr val="182B41"/>
                </a:solidFill>
                <a:latin typeface="NPW Common"/>
                <a:ea typeface="NPW Common"/>
                <a:cs typeface="NPW Common"/>
              </a:rPr>
              <a:t>Writing, audio or a paper draft all work.</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d34387651b3049e7"/>
          <a:stretch xmlns:a="http://schemas.openxmlformats.org/drawingml/2006/main"/>
        </p:blipFill>
        <p:spPr>
          <a:xfrm xmlns:a="http://schemas.openxmlformats.org/drawingml/2006/main">
            <a:off x="6191250" y="2241054"/>
            <a:ext cx="5476875" cy="3080742"/>
          </a:xfrm>
          <a:prstGeom xmlns:a="http://schemas.openxmlformats.org/drawingml/2006/main" prst="rect">
            <a:avLst/>
          </a:prstGeom>
        </p:spPr>
      </p:pic>
    </p:spTree>
    <p:extLst>
      <p:ext uri="{BB962C8B-B14F-4D97-AF65-F5344CB8AC3E}">
        <p14:creationId xmlns:p14="http://schemas.microsoft.com/office/powerpoint/2010/main" val="2059600006"/>
      </p:ext>
    </p:extLst>
  </p:cSld>
</p:sld>
</file>

<file path=ppt/slides/slide10.xml><?xml version="1.0" encoding="utf-8"?>
<p:sld xmlns:p="http://schemas.openxmlformats.org/presentationml/2006/main">
  <p:cSld>
    <p:bg>
      <p:bgPr>
        <a:solidFill xmlns:a="http://schemas.openxmlformats.org/drawingml/2006/main">
          <a:srgbClr val="FFD54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799740B0-8F01-4E0F-9255-5524FC393960}"/>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6BDEBC41-0149-4412-AB05-BA2173166163}"/>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1     10</a:t>
            </a:r>
          </a:p>
        </p:txBody>
      </p:sp>
      <p:sp>
        <p:nvSpPr>
          <p:cNvPr id="3" name="">
            <a:extLst xmlns:a="http://schemas.openxmlformats.org/drawingml/2006/main">
              <a:ext uri="{FF2B5EF4-FFF2-40B4-BE49-F238E27FC236}">
                <a16:creationId xmlns:a16="http://schemas.microsoft.com/office/drawing/2014/main" id="{A62B3BF8-63F9-49EB-BD3E-DB6593963984}"/>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One response to test</a:t>
            </a:r>
          </a:p>
        </p:txBody>
      </p:sp>
      <p:sp>
        <p:nvSpPr>
          <p:cNvPr id="4" name="">
            <a:extLst xmlns:a="http://schemas.openxmlformats.org/drawingml/2006/main">
              <a:ext uri="{FF2B5EF4-FFF2-40B4-BE49-F238E27FC236}">
                <a16:creationId xmlns:a16="http://schemas.microsoft.com/office/drawing/2014/main" id="{B7F5A1B2-5F8C-4409-9EEB-8C4712450A32}"/>
              </a:ext>
            </a:extLst>
          </p:cNvPr>
          <p:cNvSpPr>
            <a:spLocks xmlns:a="http://schemas.openxmlformats.org/drawingml/2006/main" noGrp="1"/>
          </p:cNvSpPr>
          <p:nvPr/>
        </p:nvSpPr>
        <p:spPr>
          <a:xfrm xmlns:a="http://schemas.openxmlformats.org/drawingml/2006/main">
            <a:off x="666750" y="2190750"/>
            <a:ext cx="10572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475" b="0">
                <a:solidFill>
                  <a:srgbClr val="182B41"/>
                </a:solidFill>
                <a:latin typeface="NPW Common"/>
                <a:ea typeface="NPW Common"/>
                <a:cs typeface="NPW Common"/>
              </a:defRPr>
            </a:pPr>
            <a:r>
              <a:rPr sz="2475" b="0">
                <a:solidFill>
                  <a:srgbClr val="182B41"/>
                </a:solidFill>
                <a:latin typeface="NPW Common"/>
                <a:ea typeface="NPW Common"/>
                <a:cs typeface="NPW Common"/>
              </a:rPr>
              <a:t>Tonight’s screening is still on, 6–9 p.m. The clip was about the broken side-door reader. Use the staffed, step-free front entrance. The booking email and full update confirm this. Need help arriving? Contact the coordinator before you travel.</a:t>
            </a:r>
          </a:p>
        </p:txBody>
      </p:sp>
      <p:sp>
        <p:nvSpPr>
          <p:cNvPr id="5" name="">
            <a:extLst xmlns:a="http://schemas.openxmlformats.org/drawingml/2006/main">
              <a:ext uri="{FF2B5EF4-FFF2-40B4-BE49-F238E27FC236}">
                <a16:creationId xmlns:a16="http://schemas.microsoft.com/office/drawing/2014/main" id="{3AA34D05-CCED-4184-88DA-0710B766C3F6}"/>
              </a:ext>
            </a:extLst>
          </p:cNvPr>
          <p:cNvSpPr>
            <a:spLocks xmlns:a="http://schemas.openxmlformats.org/drawingml/2006/main" noGrp="1"/>
          </p:cNvSpPr>
          <p:nvPr/>
        </p:nvSpPr>
        <p:spPr>
          <a:xfrm xmlns:a="http://schemas.openxmlformats.org/drawingml/2006/main">
            <a:off x="666750" y="5238750"/>
            <a:ext cx="10572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325" b="1">
                <a:solidFill>
                  <a:srgbClr val="234EDB"/>
                </a:solidFill>
                <a:latin typeface="NPW Common"/>
                <a:ea typeface="NPW Common"/>
                <a:cs typeface="NPW Common"/>
              </a:defRPr>
            </a:pPr>
            <a:r>
              <a:rPr sz="2325" b="1">
                <a:solidFill>
                  <a:srgbClr val="234EDB"/>
                </a:solidFill>
                <a:latin typeface="NPW Common"/>
                <a:ea typeface="NPW Common"/>
                <a:cs typeface="NPW Common"/>
              </a:rPr>
              <a:t>Which part is supported? What would you revise?</a:t>
            </a:r>
          </a:p>
        </p:txBody>
      </p:sp>
    </p:spTree>
    <p:extLst>
      <p:ext uri="{BB962C8B-B14F-4D97-AF65-F5344CB8AC3E}">
        <p14:creationId xmlns:p14="http://schemas.microsoft.com/office/powerpoint/2010/main" val="1366189248"/>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4CBE54D4-12F7-41F1-ACBD-3699D6A588B2}"/>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66C34111-6B2A-44BC-B4D3-EA2F667B7030}"/>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1     11</a:t>
            </a:r>
          </a:p>
        </p:txBody>
      </p:sp>
      <p:sp>
        <p:nvSpPr>
          <p:cNvPr id="3" name="">
            <a:extLst xmlns:a="http://schemas.openxmlformats.org/drawingml/2006/main">
              <a:ext uri="{FF2B5EF4-FFF2-40B4-BE49-F238E27FC236}">
                <a16:creationId xmlns:a16="http://schemas.microsoft.com/office/drawing/2014/main" id="{99F981F8-5932-4A73-A588-A13BFB303E6D}"/>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Where could this go next?</a:t>
            </a:r>
          </a:p>
        </p:txBody>
      </p:sp>
      <p:sp>
        <p:nvSpPr>
          <p:cNvPr id="4" name="">
            <a:extLst xmlns:a="http://schemas.openxmlformats.org/drawingml/2006/main">
              <a:ext uri="{FF2B5EF4-FFF2-40B4-BE49-F238E27FC236}">
                <a16:creationId xmlns:a16="http://schemas.microsoft.com/office/drawing/2014/main" id="{1B232242-08A2-4B6D-8A14-E59463DD6FAA}"/>
              </a:ext>
            </a:extLst>
          </p:cNvPr>
          <p:cNvSpPr>
            <a:spLocks xmlns:a="http://schemas.openxmlformats.org/drawingml/2006/main" noGrp="1"/>
          </p:cNvSpPr>
          <p:nvPr/>
        </p:nvSpPr>
        <p:spPr>
          <a:xfrm xmlns:a="http://schemas.openxmlformats.org/drawingml/2006/main">
            <a:off x="523875" y="2095500"/>
            <a:ext cx="49530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475" b="1">
                <a:solidFill>
                  <a:srgbClr val="182B41"/>
                </a:solidFill>
                <a:latin typeface="NPW Common"/>
                <a:ea typeface="NPW Common"/>
                <a:cs typeface="NPW Common"/>
              </a:defRPr>
            </a:pPr>
            <a:r>
              <a:rPr sz="2475" b="1">
                <a:solidFill>
                  <a:srgbClr val="182B41"/>
                </a:solidFill>
                <a:latin typeface="NPW Common"/>
                <a:ea typeface="NPW Common"/>
                <a:cs typeface="NPW Common"/>
              </a:rPr>
              <a:t>Ask a teacher or event organizer how updates reach people who do not use the main group chat.</a:t>
            </a:r>
          </a:p>
        </p:txBody>
      </p:sp>
      <p:sp>
        <p:nvSpPr>
          <p:cNvPr id="5" name="">
            <a:extLst xmlns:a="http://schemas.openxmlformats.org/drawingml/2006/main">
              <a:ext uri="{FF2B5EF4-FFF2-40B4-BE49-F238E27FC236}">
                <a16:creationId xmlns:a16="http://schemas.microsoft.com/office/drawing/2014/main" id="{A1E786AE-63A0-4766-BA27-68E9C398BC82}"/>
              </a:ext>
            </a:extLst>
          </p:cNvPr>
          <p:cNvSpPr>
            <a:spLocks xmlns:a="http://schemas.openxmlformats.org/drawingml/2006/main" noGrp="1"/>
          </p:cNvSpPr>
          <p:nvPr/>
        </p:nvSpPr>
        <p:spPr>
          <a:xfrm xmlns:a="http://schemas.openxmlformats.org/drawingml/2006/main">
            <a:off x="523875" y="4762500"/>
            <a:ext cx="4953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234EDB"/>
                </a:solidFill>
                <a:latin typeface="NPW Common"/>
                <a:ea typeface="NPW Common"/>
                <a:cs typeface="NPW Common"/>
              </a:defRPr>
            </a:pPr>
            <a:r>
              <a:rPr sz="1875" b="0">
                <a:solidFill>
                  <a:srgbClr val="234EDB"/>
                </a:solidFill>
                <a:latin typeface="NPW Common"/>
                <a:ea typeface="NPW Common"/>
                <a:cs typeface="NPW Common"/>
              </a:rPr>
              <a:t>A private question or draft counts. You choose how to take part.</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2b5bd592b8b74251"/>
          <a:stretch xmlns:a="http://schemas.openxmlformats.org/drawingml/2006/main"/>
        </p:blipFill>
        <p:spPr>
          <a:xfrm xmlns:a="http://schemas.openxmlformats.org/drawingml/2006/main">
            <a:off x="6048375" y="2253258"/>
            <a:ext cx="5619750" cy="3161109"/>
          </a:xfrm>
          <a:prstGeom xmlns:a="http://schemas.openxmlformats.org/drawingml/2006/main" prst="rect">
            <a:avLst/>
          </a:prstGeom>
        </p:spPr>
      </p:pic>
    </p:spTree>
    <p:extLst>
      <p:ext uri="{BB962C8B-B14F-4D97-AF65-F5344CB8AC3E}">
        <p14:creationId xmlns:p14="http://schemas.microsoft.com/office/powerpoint/2010/main" val="518832490"/>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0DDA978-BD68-4CFE-B92F-B3E9A0100245}"/>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9DBE39E8-BE54-420D-A1FC-B538D2E1F1D9}"/>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1     12</a:t>
            </a:r>
          </a:p>
        </p:txBody>
      </p:sp>
      <p:sp>
        <p:nvSpPr>
          <p:cNvPr id="3" name="">
            <a:extLst xmlns:a="http://schemas.openxmlformats.org/drawingml/2006/main">
              <a:ext uri="{FF2B5EF4-FFF2-40B4-BE49-F238E27FC236}">
                <a16:creationId xmlns:a16="http://schemas.microsoft.com/office/drawing/2014/main" id="{6C220380-7210-4DC2-A924-098E604E2C21}"/>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Your take, with something behind it</a:t>
            </a:r>
          </a:p>
        </p:txBody>
      </p:sp>
      <p:sp>
        <p:nvSpPr>
          <p:cNvPr id="4" name="">
            <a:extLst xmlns:a="http://schemas.openxmlformats.org/drawingml/2006/main">
              <a:ext uri="{FF2B5EF4-FFF2-40B4-BE49-F238E27FC236}">
                <a16:creationId xmlns:a16="http://schemas.microsoft.com/office/drawing/2014/main" id="{2FC57D1E-B9B4-457D-9B26-DC41AD76EE1D}"/>
              </a:ext>
            </a:extLst>
          </p:cNvPr>
          <p:cNvSpPr>
            <a:spLocks xmlns:a="http://schemas.openxmlformats.org/drawingml/2006/main" noGrp="1"/>
          </p:cNvSpPr>
          <p:nvPr/>
        </p:nvSpPr>
        <p:spPr>
          <a:xfrm xmlns:a="http://schemas.openxmlformats.org/drawingml/2006/main">
            <a:off x="571500" y="2095500"/>
            <a:ext cx="6762750" cy="3381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550" b="0">
                <a:solidFill>
                  <a:srgbClr val="182B41"/>
                </a:solidFill>
                <a:latin typeface="NPW Common"/>
                <a:ea typeface="NPW Common"/>
                <a:cs typeface="NPW Common"/>
              </a:defRPr>
            </a:pPr>
            <a:r>
              <a:rPr sz="2550" b="0">
                <a:solidFill>
                  <a:srgbClr val="182B41"/>
                </a:solidFill>
                <a:latin typeface="NPW Common"/>
                <a:ea typeface="NPW Common"/>
                <a:cs typeface="NPW Common"/>
              </a:rPr>
              <a:t>My claim is clear.</a:t>
            </a:r>
          </a:p>
          <a:p xmlns:a="http://schemas.openxmlformats.org/drawingml/2006/main">
            <a:pPr>
              <a:defRPr sz="2550" b="0">
                <a:solidFill>
                  <a:srgbClr val="182B41"/>
                </a:solidFill>
                <a:latin typeface="NPW Common"/>
                <a:ea typeface="NPW Common"/>
                <a:cs typeface="NPW Common"/>
              </a:defRPr>
            </a:pPr>
            <a:r>
              <a:rPr sz="2550" b="0">
                <a:solidFill>
                  <a:srgbClr val="182B41"/>
                </a:solidFill>
                <a:latin typeface="NPW Common"/>
                <a:ea typeface="NPW Common"/>
                <a:cs typeface="NPW Common"/>
              </a:rPr>
              <a:t>I can point to evidence.</a:t>
            </a:r>
          </a:p>
          <a:p xmlns:a="http://schemas.openxmlformats.org/drawingml/2006/main">
            <a:pPr>
              <a:defRPr sz="2550" b="0">
                <a:solidFill>
                  <a:srgbClr val="182B41"/>
                </a:solidFill>
                <a:latin typeface="NPW Common"/>
                <a:ea typeface="NPW Common"/>
                <a:cs typeface="NPW Common"/>
              </a:defRPr>
            </a:pPr>
            <a:r>
              <a:rPr sz="2550" b="0">
                <a:solidFill>
                  <a:srgbClr val="182B41"/>
                </a:solidFill>
                <a:latin typeface="NPW Common"/>
                <a:ea typeface="NPW Common"/>
                <a:cs typeface="NPW Common"/>
              </a:rPr>
              <a:t>I named a limit.</a:t>
            </a:r>
          </a:p>
          <a:p xmlns:a="http://schemas.openxmlformats.org/drawingml/2006/main">
            <a:pPr>
              <a:defRPr sz="2550" b="0">
                <a:solidFill>
                  <a:srgbClr val="182B41"/>
                </a:solidFill>
                <a:latin typeface="NPW Common"/>
                <a:ea typeface="NPW Common"/>
                <a:cs typeface="NPW Common"/>
              </a:defRPr>
            </a:pPr>
            <a:r>
              <a:rPr sz="2550" b="0">
                <a:solidFill>
                  <a:srgbClr val="182B41"/>
                </a:solidFill>
                <a:latin typeface="NPW Common"/>
                <a:ea typeface="NPW Common"/>
                <a:cs typeface="NPW Common"/>
              </a:rPr>
              <a:t>Someone knows the next step.</a:t>
            </a:r>
          </a:p>
          <a:p xmlns:a="http://schemas.openxmlformats.org/drawingml/2006/main">
            <a:pPr>
              <a:defRPr sz="2550" b="0">
                <a:solidFill>
                  <a:srgbClr val="182B41"/>
                </a:solidFill>
                <a:latin typeface="NPW Common"/>
                <a:ea typeface="NPW Common"/>
                <a:cs typeface="NPW Common"/>
              </a:defRPr>
            </a:pPr>
            <a:r>
              <a:rPr sz="2550" b="0">
                <a:solidFill>
                  <a:srgbClr val="182B41"/>
                </a:solidFill>
                <a:latin typeface="NPW Common"/>
                <a:ea typeface="NPW Common"/>
                <a:cs typeface="NPW Common"/>
              </a:rPr>
              <a:t>I can explain my revision.</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292e603c767845d3"/>
          <a:stretch xmlns:a="http://schemas.openxmlformats.org/drawingml/2006/main"/>
        </p:blipFill>
        <p:spPr>
          <a:xfrm xmlns:a="http://schemas.openxmlformats.org/drawingml/2006/main">
            <a:off x="8804188" y="1924050"/>
            <a:ext cx="1822625" cy="32385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7E9AC974-6C1A-4E76-9867-2ABACF9A40F6}"/>
              </a:ext>
            </a:extLst>
          </p:cNvPr>
          <p:cNvSpPr>
            <a:spLocks xmlns:a="http://schemas.openxmlformats.org/drawingml/2006/main" noGrp="1"/>
          </p:cNvSpPr>
          <p:nvPr/>
        </p:nvSpPr>
        <p:spPr>
          <a:xfrm xmlns:a="http://schemas.openxmlformats.org/drawingml/2006/main">
            <a:off x="8191500" y="5219700"/>
            <a:ext cx="3238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00" b="1">
                <a:solidFill>
                  <a:srgbClr val="234EDB"/>
                </a:solidFill>
                <a:latin typeface="NPW Common"/>
                <a:ea typeface="NPW Common"/>
                <a:cs typeface="NPW Common"/>
              </a:defRPr>
            </a:pPr>
            <a:r>
              <a:rPr sz="2100" b="1">
                <a:solidFill>
                  <a:srgbClr val="234EDB"/>
                </a:solidFill>
                <a:latin typeface="NPW Common"/>
                <a:ea typeface="NPW Common"/>
                <a:cs typeface="NPW Common"/>
              </a:rPr>
              <a:t>Keep the question going.</a:t>
            </a:r>
          </a:p>
        </p:txBody>
      </p:sp>
      <p:sp>
        <p:nvSpPr>
          <p:cNvPr id="7" name="">
            <a:extLst xmlns:a="http://schemas.openxmlformats.org/drawingml/2006/main">
              <a:ext uri="{FF2B5EF4-FFF2-40B4-BE49-F238E27FC236}">
                <a16:creationId xmlns:a16="http://schemas.microsoft.com/office/drawing/2014/main" id="{A424CD75-44F3-4D89-B797-E92451609C7B}"/>
              </a:ext>
            </a:extLst>
          </p:cNvPr>
          <p:cNvSpPr>
            <a:spLocks xmlns:a="http://schemas.openxmlformats.org/drawingml/2006/main" noGrp="1"/>
          </p:cNvSpPr>
          <p:nvPr/>
        </p:nvSpPr>
        <p:spPr>
          <a:xfrm xmlns:a="http://schemas.openxmlformats.org/drawingml/2006/main">
            <a:off x="8191500" y="5953125"/>
            <a:ext cx="32385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182B41"/>
                </a:solidFill>
                <a:latin typeface="NPW Common"/>
                <a:ea typeface="NPW Common"/>
                <a:cs typeface="NPW Common"/>
              </a:defRPr>
            </a:pPr>
            <a:r>
              <a:rPr sz="1350" b="0">
                <a:solidFill>
                  <a:srgbClr val="182B41"/>
                </a:solidFill>
                <a:latin typeface="NPW Common"/>
                <a:ea typeface="NPW Common"/>
                <a:cs typeface="NPW Common"/>
              </a:rPr>
              <a:t>Sources and teaching notes are in this deck.</a:t>
            </a:r>
          </a:p>
        </p:txBody>
      </p:sp>
    </p:spTree>
    <p:extLst>
      <p:ext uri="{BB962C8B-B14F-4D97-AF65-F5344CB8AC3E}">
        <p14:creationId xmlns:p14="http://schemas.microsoft.com/office/powerpoint/2010/main" val="453001384"/>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07A2F3EF-3D74-40FC-B181-29A92327B540}"/>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2A12CD8E-81A1-430E-9827-557EAA957526}"/>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1     13</a:t>
            </a:r>
          </a:p>
        </p:txBody>
      </p:sp>
      <p:sp>
        <p:nvSpPr>
          <p:cNvPr id="3" name="">
            <a:extLst xmlns:a="http://schemas.openxmlformats.org/drawingml/2006/main">
              <a:ext uri="{FF2B5EF4-FFF2-40B4-BE49-F238E27FC236}">
                <a16:creationId xmlns:a16="http://schemas.microsoft.com/office/drawing/2014/main" id="{8E6E0729-6CF9-48AC-AE30-83E7F77FCD57}"/>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The method behind the move</a:t>
            </a:r>
          </a:p>
        </p:txBody>
      </p:sp>
      <p:sp>
        <p:nvSpPr>
          <p:cNvPr id="4" name="">
            <a:extLst xmlns:a="http://schemas.openxmlformats.org/drawingml/2006/main">
              <a:ext uri="{FF2B5EF4-FFF2-40B4-BE49-F238E27FC236}">
                <a16:creationId xmlns:a16="http://schemas.microsoft.com/office/drawing/2014/main" id="{3F7B4F3F-750D-474F-93AD-1C9258997B7A}"/>
              </a:ext>
            </a:extLst>
          </p:cNvPr>
          <p:cNvSpPr>
            <a:spLocks xmlns:a="http://schemas.openxmlformats.org/drawingml/2006/main" noGrp="1"/>
          </p:cNvSpPr>
          <p:nvPr/>
        </p:nvSpPr>
        <p:spPr>
          <a:xfrm xmlns:a="http://schemas.openxmlformats.org/drawingml/2006/main">
            <a:off x="523875" y="1885950"/>
            <a:ext cx="1047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400" b="1">
                <a:solidFill>
                  <a:srgbClr val="234EDB"/>
                </a:solidFill>
                <a:latin typeface="NPW Common"/>
                <a:ea typeface="NPW Common"/>
                <a:cs typeface="NPW Common"/>
              </a:defRPr>
            </a:pPr>
            <a:r>
              <a:rPr sz="2400" b="1">
                <a:solidFill>
                  <a:srgbClr val="234EDB"/>
                </a:solidFill>
                <a:latin typeface="NPW Common"/>
                <a:ea typeface="NPW Common"/>
                <a:cs typeface="NPW Common"/>
              </a:rPr>
              <a:t>Source verification + claim, evidence, reasoning</a:t>
            </a:r>
          </a:p>
        </p:txBody>
      </p:sp>
      <p:sp>
        <p:nvSpPr>
          <p:cNvPr id="5" name="">
            <a:extLst xmlns:a="http://schemas.openxmlformats.org/drawingml/2006/main">
              <a:ext uri="{FF2B5EF4-FFF2-40B4-BE49-F238E27FC236}">
                <a16:creationId xmlns:a16="http://schemas.microsoft.com/office/drawing/2014/main" id="{5A322E94-DC27-4C29-8F4E-7AACBC0AABE8}"/>
              </a:ext>
            </a:extLst>
          </p:cNvPr>
          <p:cNvSpPr>
            <a:spLocks xmlns:a="http://schemas.openxmlformats.org/drawingml/2006/main" noGrp="1"/>
          </p:cNvSpPr>
          <p:nvPr/>
        </p:nvSpPr>
        <p:spPr>
          <a:xfrm xmlns:a="http://schemas.openxmlformats.org/drawingml/2006/main">
            <a:off x="523875" y="2857500"/>
            <a:ext cx="50958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234EDB"/>
                </a:solidFill>
                <a:latin typeface="NPW Common"/>
                <a:ea typeface="NPW Common"/>
                <a:cs typeface="NPW Common"/>
              </a:defRPr>
            </a:pPr>
            <a:r>
              <a:rPr sz="2175" b="1">
                <a:solidFill>
                  <a:srgbClr val="234EDB"/>
                </a:solidFill>
                <a:latin typeface="NPW Common"/>
                <a:ea typeface="NPW Common"/>
                <a:cs typeface="NPW Common"/>
              </a:rPr>
              <a:t>1  Claim</a:t>
            </a:r>
          </a:p>
        </p:txBody>
      </p:sp>
      <p:sp>
        <p:nvSpPr>
          <p:cNvPr id="6" name="">
            <a:extLst xmlns:a="http://schemas.openxmlformats.org/drawingml/2006/main">
              <a:ext uri="{FF2B5EF4-FFF2-40B4-BE49-F238E27FC236}">
                <a16:creationId xmlns:a16="http://schemas.microsoft.com/office/drawing/2014/main" id="{CDB8781A-9C4D-49AF-98B9-A95165AF31FC}"/>
              </a:ext>
            </a:extLst>
          </p:cNvPr>
          <p:cNvSpPr>
            <a:spLocks xmlns:a="http://schemas.openxmlformats.org/drawingml/2006/main" noGrp="1"/>
          </p:cNvSpPr>
          <p:nvPr/>
        </p:nvSpPr>
        <p:spPr>
          <a:xfrm xmlns:a="http://schemas.openxmlformats.org/drawingml/2006/main">
            <a:off x="523875" y="3381375"/>
            <a:ext cx="509587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0">
                <a:solidFill>
                  <a:srgbClr val="182B41"/>
                </a:solidFill>
                <a:latin typeface="NPW Common"/>
                <a:ea typeface="NPW Common"/>
                <a:cs typeface="NPW Common"/>
              </a:defRPr>
            </a:pPr>
            <a:r>
              <a:rPr sz="1800" b="0">
                <a:solidFill>
                  <a:srgbClr val="182B41"/>
                </a:solidFill>
                <a:latin typeface="NPW Common"/>
                <a:ea typeface="NPW Common"/>
                <a:cs typeface="NPW Common"/>
              </a:rPr>
              <a:t>Write exactly what the post asks people to believe.</a:t>
            </a:r>
          </a:p>
        </p:txBody>
      </p:sp>
      <p:sp>
        <p:nvSpPr>
          <p:cNvPr id="7" name="">
            <a:extLst xmlns:a="http://schemas.openxmlformats.org/drawingml/2006/main">
              <a:ext uri="{FF2B5EF4-FFF2-40B4-BE49-F238E27FC236}">
                <a16:creationId xmlns:a16="http://schemas.microsoft.com/office/drawing/2014/main" id="{745B0F9B-7F0E-45E0-BD61-C7DDEC09171D}"/>
              </a:ext>
            </a:extLst>
          </p:cNvPr>
          <p:cNvSpPr>
            <a:spLocks xmlns:a="http://schemas.openxmlformats.org/drawingml/2006/main" noGrp="1"/>
          </p:cNvSpPr>
          <p:nvPr/>
        </p:nvSpPr>
        <p:spPr>
          <a:xfrm xmlns:a="http://schemas.openxmlformats.org/drawingml/2006/main">
            <a:off x="6143625" y="2857500"/>
            <a:ext cx="50958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234EDB"/>
                </a:solidFill>
                <a:latin typeface="NPW Common"/>
                <a:ea typeface="NPW Common"/>
                <a:cs typeface="NPW Common"/>
              </a:defRPr>
            </a:pPr>
            <a:r>
              <a:rPr sz="2175" b="1">
                <a:solidFill>
                  <a:srgbClr val="234EDB"/>
                </a:solidFill>
                <a:latin typeface="NPW Common"/>
                <a:ea typeface="NPW Common"/>
                <a:cs typeface="NPW Common"/>
              </a:rPr>
              <a:t>2  Evidence</a:t>
            </a:r>
          </a:p>
        </p:txBody>
      </p:sp>
      <p:sp>
        <p:nvSpPr>
          <p:cNvPr id="8" name="">
            <a:extLst xmlns:a="http://schemas.openxmlformats.org/drawingml/2006/main">
              <a:ext uri="{FF2B5EF4-FFF2-40B4-BE49-F238E27FC236}">
                <a16:creationId xmlns:a16="http://schemas.microsoft.com/office/drawing/2014/main" id="{2861B0D0-C794-4256-A42D-FB97AC9FB1AE}"/>
              </a:ext>
            </a:extLst>
          </p:cNvPr>
          <p:cNvSpPr>
            <a:spLocks xmlns:a="http://schemas.openxmlformats.org/drawingml/2006/main" noGrp="1"/>
          </p:cNvSpPr>
          <p:nvPr/>
        </p:nvSpPr>
        <p:spPr>
          <a:xfrm xmlns:a="http://schemas.openxmlformats.org/drawingml/2006/main">
            <a:off x="6143625" y="3381375"/>
            <a:ext cx="509587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0">
                <a:solidFill>
                  <a:srgbClr val="182B41"/>
                </a:solidFill>
                <a:latin typeface="NPW Common"/>
                <a:ea typeface="NPW Common"/>
                <a:cs typeface="NPW Common"/>
              </a:defRPr>
            </a:pPr>
            <a:r>
              <a:rPr sz="1800" b="0">
                <a:solidFill>
                  <a:srgbClr val="182B41"/>
                </a:solidFill>
                <a:latin typeface="NPW Common"/>
                <a:ea typeface="NPW Common"/>
                <a:cs typeface="NPW Common"/>
              </a:rPr>
              <a:t>Find the words about the side-door reader. Compare them with the booking email.</a:t>
            </a:r>
          </a:p>
        </p:txBody>
      </p:sp>
      <p:sp>
        <p:nvSpPr>
          <p:cNvPr id="9" name="">
            <a:extLst xmlns:a="http://schemas.openxmlformats.org/drawingml/2006/main">
              <a:ext uri="{FF2B5EF4-FFF2-40B4-BE49-F238E27FC236}">
                <a16:creationId xmlns:a16="http://schemas.microsoft.com/office/drawing/2014/main" id="{AC716C83-DC3F-4B07-9DBC-1100C5959B7C}"/>
              </a:ext>
            </a:extLst>
          </p:cNvPr>
          <p:cNvSpPr>
            <a:spLocks xmlns:a="http://schemas.openxmlformats.org/drawingml/2006/main" noGrp="1"/>
          </p:cNvSpPr>
          <p:nvPr/>
        </p:nvSpPr>
        <p:spPr>
          <a:xfrm xmlns:a="http://schemas.openxmlformats.org/drawingml/2006/main">
            <a:off x="523875" y="4429125"/>
            <a:ext cx="50958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234EDB"/>
                </a:solidFill>
                <a:latin typeface="NPW Common"/>
                <a:ea typeface="NPW Common"/>
                <a:cs typeface="NPW Common"/>
              </a:defRPr>
            </a:pPr>
            <a:r>
              <a:rPr sz="2175" b="1">
                <a:solidFill>
                  <a:srgbClr val="234EDB"/>
                </a:solidFill>
                <a:latin typeface="NPW Common"/>
                <a:ea typeface="NPW Common"/>
                <a:cs typeface="NPW Common"/>
              </a:rPr>
              <a:t>3  Reasoning</a:t>
            </a:r>
          </a:p>
        </p:txBody>
      </p:sp>
      <p:sp>
        <p:nvSpPr>
          <p:cNvPr id="10" name="">
            <a:extLst xmlns:a="http://schemas.openxmlformats.org/drawingml/2006/main">
              <a:ext uri="{FF2B5EF4-FFF2-40B4-BE49-F238E27FC236}">
                <a16:creationId xmlns:a16="http://schemas.microsoft.com/office/drawing/2014/main" id="{81536643-44FD-45B2-986D-321AD689F28A}"/>
              </a:ext>
            </a:extLst>
          </p:cNvPr>
          <p:cNvSpPr>
            <a:spLocks xmlns:a="http://schemas.openxmlformats.org/drawingml/2006/main" noGrp="1"/>
          </p:cNvSpPr>
          <p:nvPr/>
        </p:nvSpPr>
        <p:spPr>
          <a:xfrm xmlns:a="http://schemas.openxmlformats.org/drawingml/2006/main">
            <a:off x="523875" y="4953000"/>
            <a:ext cx="509587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0">
                <a:solidFill>
                  <a:srgbClr val="182B41"/>
                </a:solidFill>
                <a:latin typeface="NPW Common"/>
                <a:ea typeface="NPW Common"/>
                <a:cs typeface="NPW Common"/>
              </a:defRPr>
            </a:pPr>
            <a:r>
              <a:rPr sz="1800" b="0">
                <a:solidFill>
                  <a:srgbClr val="182B41"/>
                </a:solidFill>
                <a:latin typeface="NPW Common"/>
                <a:ea typeface="NPW Common"/>
                <a:cs typeface="NPW Common"/>
              </a:rPr>
              <a:t>Explain why an entrance change does not establish an event cancellation.</a:t>
            </a:r>
          </a:p>
        </p:txBody>
      </p:sp>
      <p:sp>
        <p:nvSpPr>
          <p:cNvPr id="11" name="">
            <a:extLst xmlns:a="http://schemas.openxmlformats.org/drawingml/2006/main">
              <a:ext uri="{FF2B5EF4-FFF2-40B4-BE49-F238E27FC236}">
                <a16:creationId xmlns:a16="http://schemas.microsoft.com/office/drawing/2014/main" id="{A758855B-CC9C-4F8D-83F6-B9D0F1169B24}"/>
              </a:ext>
            </a:extLst>
          </p:cNvPr>
          <p:cNvSpPr>
            <a:spLocks xmlns:a="http://schemas.openxmlformats.org/drawingml/2006/main" noGrp="1"/>
          </p:cNvSpPr>
          <p:nvPr/>
        </p:nvSpPr>
        <p:spPr>
          <a:xfrm xmlns:a="http://schemas.openxmlformats.org/drawingml/2006/main">
            <a:off x="6143625" y="4429125"/>
            <a:ext cx="50958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234EDB"/>
                </a:solidFill>
                <a:latin typeface="NPW Common"/>
                <a:ea typeface="NPW Common"/>
                <a:cs typeface="NPW Common"/>
              </a:defRPr>
            </a:pPr>
            <a:r>
              <a:rPr sz="2175" b="1">
                <a:solidFill>
                  <a:srgbClr val="234EDB"/>
                </a:solidFill>
                <a:latin typeface="NPW Common"/>
                <a:ea typeface="NPW Common"/>
                <a:cs typeface="NPW Common"/>
              </a:rPr>
              <a:t>4  Limit</a:t>
            </a:r>
          </a:p>
        </p:txBody>
      </p:sp>
      <p:sp>
        <p:nvSpPr>
          <p:cNvPr id="12" name="">
            <a:extLst xmlns:a="http://schemas.openxmlformats.org/drawingml/2006/main">
              <a:ext uri="{FF2B5EF4-FFF2-40B4-BE49-F238E27FC236}">
                <a16:creationId xmlns:a16="http://schemas.microsoft.com/office/drawing/2014/main" id="{9EFFB652-6167-4CE9-B3F0-9C1327790851}"/>
              </a:ext>
            </a:extLst>
          </p:cNvPr>
          <p:cNvSpPr>
            <a:spLocks xmlns:a="http://schemas.openxmlformats.org/drawingml/2006/main" noGrp="1"/>
          </p:cNvSpPr>
          <p:nvPr/>
        </p:nvSpPr>
        <p:spPr>
          <a:xfrm xmlns:a="http://schemas.openxmlformats.org/drawingml/2006/main">
            <a:off x="6143625" y="4953000"/>
            <a:ext cx="509587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0">
                <a:solidFill>
                  <a:srgbClr val="182B41"/>
                </a:solidFill>
                <a:latin typeface="NPW Common"/>
                <a:ea typeface="NPW Common"/>
                <a:cs typeface="NPW Common"/>
              </a:defRPr>
            </a:pPr>
            <a:r>
              <a:rPr sz="1800" b="0">
                <a:solidFill>
                  <a:srgbClr val="182B41"/>
                </a:solidFill>
                <a:latin typeface="NPW Common"/>
                <a:ea typeface="NPW Common"/>
                <a:cs typeface="NPW Common"/>
              </a:rPr>
              <a:t>What do we still need to check about the temporary entrance?</a:t>
            </a:r>
          </a:p>
        </p:txBody>
      </p:sp>
    </p:spTree>
    <p:extLst>
      <p:ext uri="{BB962C8B-B14F-4D97-AF65-F5344CB8AC3E}">
        <p14:creationId xmlns:p14="http://schemas.microsoft.com/office/powerpoint/2010/main" val="1662637517"/>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5E5E7E25-8A7C-4EA4-A649-CBED6880078D}"/>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9FFBA55D-6FC6-4ED5-A577-C51DB67CFF32}"/>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1     14</a:t>
            </a:r>
          </a:p>
        </p:txBody>
      </p:sp>
      <p:sp>
        <p:nvSpPr>
          <p:cNvPr id="3" name="">
            <a:extLst xmlns:a="http://schemas.openxmlformats.org/drawingml/2006/main">
              <a:ext uri="{FF2B5EF4-FFF2-40B4-BE49-F238E27FC236}">
                <a16:creationId xmlns:a16="http://schemas.microsoft.com/office/drawing/2014/main" id="{DB5B4039-FF7E-4ADE-90F7-5737002B5EF6}"/>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The workshop can go deeper</a:t>
            </a:r>
          </a:p>
        </p:txBody>
      </p:sp>
      <p:sp>
        <p:nvSpPr>
          <p:cNvPr id="4" name="">
            <a:extLst xmlns:a="http://schemas.openxmlformats.org/drawingml/2006/main">
              <a:ext uri="{FF2B5EF4-FFF2-40B4-BE49-F238E27FC236}">
                <a16:creationId xmlns:a16="http://schemas.microsoft.com/office/drawing/2014/main" id="{C9787E5C-8805-4B30-BFC3-4018B2B1AB67}"/>
              </a:ext>
            </a:extLst>
          </p:cNvPr>
          <p:cNvSpPr>
            <a:spLocks xmlns:a="http://schemas.openxmlformats.org/drawingml/2006/main" noGrp="1"/>
          </p:cNvSpPr>
          <p:nvPr/>
        </p:nvSpPr>
        <p:spPr>
          <a:xfrm xmlns:a="http://schemas.openxmlformats.org/drawingml/2006/main">
            <a:off x="523875" y="2095500"/>
            <a:ext cx="26193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234EDB"/>
                </a:solidFill>
                <a:latin typeface="NPW Common"/>
                <a:ea typeface="NPW Common"/>
                <a:cs typeface="NPW Common"/>
              </a:defRPr>
            </a:pPr>
            <a:r>
              <a:rPr sz="2175" b="1">
                <a:solidFill>
                  <a:srgbClr val="234EDB"/>
                </a:solidFill>
                <a:latin typeface="NPW Common"/>
                <a:ea typeface="NPW Common"/>
                <a:cs typeface="NPW Common"/>
              </a:rPr>
              <a:t>Grades 6–8</a:t>
            </a:r>
          </a:p>
        </p:txBody>
      </p:sp>
      <p:sp>
        <p:nvSpPr>
          <p:cNvPr id="5" name="">
            <a:extLst xmlns:a="http://schemas.openxmlformats.org/drawingml/2006/main">
              <a:ext uri="{FF2B5EF4-FFF2-40B4-BE49-F238E27FC236}">
                <a16:creationId xmlns:a16="http://schemas.microsoft.com/office/drawing/2014/main" id="{3A4E08B6-5AE8-4BDB-AF2E-28DA4CFD03F7}"/>
              </a:ext>
            </a:extLst>
          </p:cNvPr>
          <p:cNvSpPr>
            <a:spLocks xmlns:a="http://schemas.openxmlformats.org/drawingml/2006/main" noGrp="1"/>
          </p:cNvSpPr>
          <p:nvPr/>
        </p:nvSpPr>
        <p:spPr>
          <a:xfrm xmlns:a="http://schemas.openxmlformats.org/drawingml/2006/main">
            <a:off x="3381375" y="2095500"/>
            <a:ext cx="8001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182B41"/>
                </a:solidFill>
                <a:latin typeface="NPW Common"/>
                <a:ea typeface="NPW Common"/>
                <a:cs typeface="NPW Common"/>
              </a:defRPr>
            </a:pPr>
            <a:r>
              <a:rPr sz="1875" b="0">
                <a:solidFill>
                  <a:srgbClr val="182B41"/>
                </a:solidFill>
                <a:latin typeface="NPW Common"/>
                <a:ea typeface="NPW Common"/>
                <a:cs typeface="NPW Common"/>
              </a:rPr>
              <a:t>Give students the three documents on separate pages. Read the transcript aloud. Use “The post claims __. The original says __. We still need __.”</a:t>
            </a:r>
          </a:p>
        </p:txBody>
      </p:sp>
      <p:sp>
        <p:nvSpPr>
          <p:cNvPr id="6" name="">
            <a:extLst xmlns:a="http://schemas.openxmlformats.org/drawingml/2006/main">
              <a:ext uri="{FF2B5EF4-FFF2-40B4-BE49-F238E27FC236}">
                <a16:creationId xmlns:a16="http://schemas.microsoft.com/office/drawing/2014/main" id="{680D0855-6056-4F06-A45E-36471DC7B5D9}"/>
              </a:ext>
            </a:extLst>
          </p:cNvPr>
          <p:cNvSpPr>
            <a:spLocks xmlns:a="http://schemas.openxmlformats.org/drawingml/2006/main" noGrp="1"/>
          </p:cNvSpPr>
          <p:nvPr/>
        </p:nvSpPr>
        <p:spPr>
          <a:xfrm xmlns:a="http://schemas.openxmlformats.org/drawingml/2006/main">
            <a:off x="523875" y="3448050"/>
            <a:ext cx="26193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234EDB"/>
                </a:solidFill>
                <a:latin typeface="NPW Common"/>
                <a:ea typeface="NPW Common"/>
                <a:cs typeface="NPW Common"/>
              </a:defRPr>
            </a:pPr>
            <a:r>
              <a:rPr sz="2175" b="1">
                <a:solidFill>
                  <a:srgbClr val="234EDB"/>
                </a:solidFill>
                <a:latin typeface="NPW Common"/>
                <a:ea typeface="NPW Common"/>
                <a:cs typeface="NPW Common"/>
              </a:rPr>
              <a:t>Grades 9–12</a:t>
            </a:r>
          </a:p>
        </p:txBody>
      </p:sp>
      <p:sp>
        <p:nvSpPr>
          <p:cNvPr id="7" name="">
            <a:extLst xmlns:a="http://schemas.openxmlformats.org/drawingml/2006/main">
              <a:ext uri="{FF2B5EF4-FFF2-40B4-BE49-F238E27FC236}">
                <a16:creationId xmlns:a16="http://schemas.microsoft.com/office/drawing/2014/main" id="{07DCB2CF-18B6-4ED8-89E2-5FD68AB9E683}"/>
              </a:ext>
            </a:extLst>
          </p:cNvPr>
          <p:cNvSpPr>
            <a:spLocks xmlns:a="http://schemas.openxmlformats.org/drawingml/2006/main" noGrp="1"/>
          </p:cNvSpPr>
          <p:nvPr/>
        </p:nvSpPr>
        <p:spPr>
          <a:xfrm xmlns:a="http://schemas.openxmlformats.org/drawingml/2006/main">
            <a:off x="3381375" y="3448050"/>
            <a:ext cx="8001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182B41"/>
                </a:solidFill>
                <a:latin typeface="NPW Common"/>
                <a:ea typeface="NPW Common"/>
                <a:cs typeface="NPW Common"/>
              </a:defRPr>
            </a:pPr>
            <a:r>
              <a:rPr sz="1875" b="0">
                <a:solidFill>
                  <a:srgbClr val="182B41"/>
                </a:solidFill>
                <a:latin typeface="NPW Common"/>
                <a:ea typeface="NPW Common"/>
                <a:cs typeface="NPW Common"/>
              </a:rPr>
              <a:t>Compare how two different captions frame the same clip. Explain why a correction should reach the original audience. Add a source-authority check.</a:t>
            </a:r>
          </a:p>
        </p:txBody>
      </p:sp>
      <p:sp>
        <p:nvSpPr>
          <p:cNvPr id="8" name="">
            <a:extLst xmlns:a="http://schemas.openxmlformats.org/drawingml/2006/main">
              <a:ext uri="{FF2B5EF4-FFF2-40B4-BE49-F238E27FC236}">
                <a16:creationId xmlns:a16="http://schemas.microsoft.com/office/drawing/2014/main" id="{5C197EC7-98C3-48A0-863E-52CCABB450A9}"/>
              </a:ext>
            </a:extLst>
          </p:cNvPr>
          <p:cNvSpPr>
            <a:spLocks xmlns:a="http://schemas.openxmlformats.org/drawingml/2006/main" noGrp="1"/>
          </p:cNvSpPr>
          <p:nvPr/>
        </p:nvSpPr>
        <p:spPr>
          <a:xfrm xmlns:a="http://schemas.openxmlformats.org/drawingml/2006/main">
            <a:off x="523875" y="4800600"/>
            <a:ext cx="26193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234EDB"/>
                </a:solidFill>
                <a:latin typeface="NPW Common"/>
                <a:ea typeface="NPW Common"/>
                <a:cs typeface="NPW Common"/>
              </a:defRPr>
            </a:pPr>
            <a:r>
              <a:rPr sz="2175" b="1">
                <a:solidFill>
                  <a:srgbClr val="234EDB"/>
                </a:solidFill>
                <a:latin typeface="NPW Common"/>
                <a:ea typeface="NPW Common"/>
                <a:cs typeface="NPW Common"/>
              </a:rPr>
              <a:t>Course options</a:t>
            </a:r>
          </a:p>
        </p:txBody>
      </p:sp>
      <p:sp>
        <p:nvSpPr>
          <p:cNvPr id="9" name="">
            <a:extLst xmlns:a="http://schemas.openxmlformats.org/drawingml/2006/main">
              <a:ext uri="{FF2B5EF4-FFF2-40B4-BE49-F238E27FC236}">
                <a16:creationId xmlns:a16="http://schemas.microsoft.com/office/drawing/2014/main" id="{B4E3D036-0D4A-4AE7-AF0A-7BAE93A2CBF3}"/>
              </a:ext>
            </a:extLst>
          </p:cNvPr>
          <p:cNvSpPr>
            <a:spLocks xmlns:a="http://schemas.openxmlformats.org/drawingml/2006/main" noGrp="1"/>
          </p:cNvSpPr>
          <p:nvPr/>
        </p:nvSpPr>
        <p:spPr>
          <a:xfrm xmlns:a="http://schemas.openxmlformats.org/drawingml/2006/main">
            <a:off x="3381375" y="4800600"/>
            <a:ext cx="8001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182B41"/>
                </a:solidFill>
                <a:latin typeface="NPW Common"/>
                <a:ea typeface="NPW Common"/>
                <a:cs typeface="NPW Common"/>
              </a:defRPr>
            </a:pPr>
            <a:r>
              <a:rPr sz="1875" b="0">
                <a:solidFill>
                  <a:srgbClr val="182B41"/>
                </a:solidFill>
                <a:latin typeface="NPW Common"/>
                <a:ea typeface="NPW Common"/>
                <a:cs typeface="NPW Common"/>
              </a:rPr>
              <a:t>Pre-AP close analysis. AP argument and rhetoric. MYP purposeful texts. DP nonliterary textual analysis. Honors independent corroboration.</a:t>
            </a:r>
          </a:p>
        </p:txBody>
      </p:sp>
    </p:spTree>
    <p:extLst>
      <p:ext uri="{BB962C8B-B14F-4D97-AF65-F5344CB8AC3E}">
        <p14:creationId xmlns:p14="http://schemas.microsoft.com/office/powerpoint/2010/main" val="50979527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2026-09-24T05:21:42.5510000Z</dcterms:created>
  <dcterms:modified xsi:type="dcterms:W3CDTF">2026-09-24T05:21:42.5510000Z</dcterms:modified>
</coreProperties>
</file>