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9e1e1a042e4c80" /><Relationship Type="http://schemas.openxmlformats.org/officeDocument/2006/relationships/extended-properties" Target="/docProps/app.xml" Id="Rdfc43055e2b84f07" /><Relationship Type="http://schemas.openxmlformats.org/officeDocument/2006/relationships/officeDocument" Target="/ppt/presentation.xml" Id="R9e75481dfca64be6" /></Relationships>
</file>

<file path=ppt/presentation.xml><?xml version="1.0" encoding="utf-8"?>
<p:presentation xmlns:p="http://schemas.openxmlformats.org/presentationml/2006/main">
  <p:sldMasterIdLst>
    <p:sldMasterId xmlns:r="http://schemas.openxmlformats.org/officeDocument/2006/relationships" id="2147483648" r:id="R299d964a134340ed"/>
  </p:sldMasterIdLst>
  <p:notesMasterIdLst>
    <p:notesMasterId xmlns:r="http://schemas.openxmlformats.org/officeDocument/2006/relationships" r:id="R6e88e82587c1452f"/>
  </p:notesMasterIdLst>
  <p:sldIdLst>
    <p:sldId xmlns:r="http://schemas.openxmlformats.org/officeDocument/2006/relationships" id="256" r:id="R8dc49ae3c0c74fb5"/>
    <p:sldId xmlns:r="http://schemas.openxmlformats.org/officeDocument/2006/relationships" id="257" r:id="R0bf59b8b613342dd"/>
    <p:sldId xmlns:r="http://schemas.openxmlformats.org/officeDocument/2006/relationships" id="258" r:id="R5ef2da309abf4b8b"/>
    <p:sldId xmlns:r="http://schemas.openxmlformats.org/officeDocument/2006/relationships" id="259" r:id="R7bab37fc7840445a"/>
    <p:sldId xmlns:r="http://schemas.openxmlformats.org/officeDocument/2006/relationships" id="260" r:id="Ra01e3e2a42284517"/>
    <p:sldId xmlns:r="http://schemas.openxmlformats.org/officeDocument/2006/relationships" id="261" r:id="Rbfec95e4ca8546aa"/>
    <p:sldId xmlns:r="http://schemas.openxmlformats.org/officeDocument/2006/relationships" id="262" r:id="Re99dc79279a6492d"/>
    <p:sldId xmlns:r="http://schemas.openxmlformats.org/officeDocument/2006/relationships" id="263" r:id="Rc0cfcfa29ac840cf"/>
    <p:sldId xmlns:r="http://schemas.openxmlformats.org/officeDocument/2006/relationships" id="264" r:id="R4ad46eb22afa4f4c"/>
    <p:sldId xmlns:r="http://schemas.openxmlformats.org/officeDocument/2006/relationships" id="265" r:id="R80176d411a8f4368"/>
    <p:sldId xmlns:r="http://schemas.openxmlformats.org/officeDocument/2006/relationships" id="266" r:id="R4ac28ed8d65d41b9"/>
    <p:sldId xmlns:r="http://schemas.openxmlformats.org/officeDocument/2006/relationships" id="267" r:id="R82458084ca114574"/>
    <p:sldId xmlns:r="http://schemas.openxmlformats.org/officeDocument/2006/relationships" id="268" r:id="Rd568d10f88af4dca"/>
    <p:sldId xmlns:r="http://schemas.openxmlformats.org/officeDocument/2006/relationships" id="269" r:id="Ra1bfe33066414b9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f9c799e6cf74089" /><Relationship Type="http://schemas.openxmlformats.org/officeDocument/2006/relationships/slideMaster" Target="/ppt/slideMasters/slideMaster1.xml" Id="R299d964a134340ed" /><Relationship Type="http://schemas.openxmlformats.org/officeDocument/2006/relationships/notesMaster" Target="/ppt/notesMasters/notesMaster1.xml" Id="R6e88e82587c1452f" /><Relationship Type="http://schemas.openxmlformats.org/officeDocument/2006/relationships/presProps" Target="/ppt/presProps.xml" Id="R0caec751e1494a04" /><Relationship Type="http://schemas.openxmlformats.org/officeDocument/2006/relationships/tableStyles" Target="/ppt/tableStyles.xml" Id="R3d0b6537094e4a48" /><Relationship Type="http://schemas.openxmlformats.org/officeDocument/2006/relationships/slide" Target="/ppt/slides/slide1.xml" Id="R8dc49ae3c0c74fb5" /><Relationship Type="http://schemas.openxmlformats.org/officeDocument/2006/relationships/slide" Target="/ppt/slides/slide2.xml" Id="R0bf59b8b613342dd" /><Relationship Type="http://schemas.openxmlformats.org/officeDocument/2006/relationships/slide" Target="/ppt/slides/slide3.xml" Id="R5ef2da309abf4b8b" /><Relationship Type="http://schemas.openxmlformats.org/officeDocument/2006/relationships/slide" Target="/ppt/slides/slide4.xml" Id="R7bab37fc7840445a" /><Relationship Type="http://schemas.openxmlformats.org/officeDocument/2006/relationships/slide" Target="/ppt/slides/slide5.xml" Id="Ra01e3e2a42284517" /><Relationship Type="http://schemas.openxmlformats.org/officeDocument/2006/relationships/slide" Target="/ppt/slides/slide6.xml" Id="Rbfec95e4ca8546aa" /><Relationship Type="http://schemas.openxmlformats.org/officeDocument/2006/relationships/slide" Target="/ppt/slides/slide7.xml" Id="Re99dc79279a6492d" /><Relationship Type="http://schemas.openxmlformats.org/officeDocument/2006/relationships/slide" Target="/ppt/slides/slide8.xml" Id="Rc0cfcfa29ac840cf" /><Relationship Type="http://schemas.openxmlformats.org/officeDocument/2006/relationships/slide" Target="/ppt/slides/slide9.xml" Id="R4ad46eb22afa4f4c" /><Relationship Type="http://schemas.openxmlformats.org/officeDocument/2006/relationships/slide" Target="/ppt/slides/slide10.xml" Id="R80176d411a8f4368" /><Relationship Type="http://schemas.openxmlformats.org/officeDocument/2006/relationships/slide" Target="/ppt/slides/slide11.xml" Id="R4ac28ed8d65d41b9" /><Relationship Type="http://schemas.openxmlformats.org/officeDocument/2006/relationships/slide" Target="/ppt/slides/slide12.xml" Id="R82458084ca114574" /><Relationship Type="http://schemas.openxmlformats.org/officeDocument/2006/relationships/slide" Target="/ppt/slides/slide13.xml" Id="Rd568d10f88af4dca" /><Relationship Type="http://schemas.openxmlformats.org/officeDocument/2006/relationships/slide" Target="/ppt/slides/slide14.xml" Id="Ra1bfe33066414b9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d00c3fd8d674a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ace4eea537429c" /><Relationship Type="http://schemas.openxmlformats.org/officeDocument/2006/relationships/notesMaster" Target="/ppt/notesMasters/notesMaster1.xml" Id="R869286d01a6c475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ce46a3d6f45408f" /><Relationship Type="http://schemas.openxmlformats.org/officeDocument/2006/relationships/notesMaster" Target="/ppt/notesMasters/notesMaster1.xml" Id="R76812ba802e14773" /></Relationships>
</file>

<file path=ppt/notesSlides/_rels/notesSlide3.xml.rels>&#65279;<?xml version="1.0" encoding="utf-8"?><Relationships xmlns="http://schemas.openxmlformats.org/package/2006/relationships"><Relationship Type="http://schemas.openxmlformats.org/officeDocument/2006/relationships/slide" Target="/ppt/slides/slide3.xml" Id="R25ee703838d84f0c" /><Relationship Type="http://schemas.openxmlformats.org/officeDocument/2006/relationships/notesMaster" Target="/ppt/notesMasters/notesMaster1.xml" Id="R08fd291f832640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cd32650125974bb0" /><Relationship Type="http://schemas.openxmlformats.org/officeDocument/2006/relationships/notesMaster" Target="/ppt/notesMasters/notesMaster1.xml" Id="R088bbc3c6a2844ca"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2b6f0c8a9f4cb5" /><Relationship Type="http://schemas.openxmlformats.org/officeDocument/2006/relationships/notesMaster" Target="/ppt/notesMasters/notesMaster1.xml" Id="R4289fa48e2d740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499c5d38af354d2d" /><Relationship Type="http://schemas.openxmlformats.org/officeDocument/2006/relationships/notesMaster" Target="/ppt/notesMasters/notesMaster1.xml" Id="Ra9565b3e66b14d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60463b1cad2d435d" /><Relationship Type="http://schemas.openxmlformats.org/officeDocument/2006/relationships/notesMaster" Target="/ppt/notesMasters/notesMaster1.xml" Id="R326fb1cba30c45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9a780ca71e74a73" /><Relationship Type="http://schemas.openxmlformats.org/officeDocument/2006/relationships/notesMaster" Target="/ppt/notesMasters/notesMaster1.xml" Id="Ra741941c6c0a4b2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1004f30ea6045fc" /><Relationship Type="http://schemas.openxmlformats.org/officeDocument/2006/relationships/notesMaster" Target="/ppt/notesMasters/notesMaster1.xml" Id="R020ec82d96ee482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805bc30533b4e86" /><Relationship Type="http://schemas.openxmlformats.org/officeDocument/2006/relationships/notesMaster" Target="/ppt/notesMasters/notesMaster1.xml" Id="R2f32ba4c8c6a4a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3ff79de9e64386" /><Relationship Type="http://schemas.openxmlformats.org/officeDocument/2006/relationships/notesMaster" Target="/ppt/notesMasters/notesMaster1.xml" Id="R75276c1d89a842d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53a5a7e5d4f47c4" /><Relationship Type="http://schemas.openxmlformats.org/officeDocument/2006/relationships/notesMaster" Target="/ppt/notesMasters/notesMaster1.xml" Id="Rd47e4b1a1adf4ff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8a162c7f9a14d6c" /><Relationship Type="http://schemas.openxmlformats.org/officeDocument/2006/relationships/notesMaster" Target="/ppt/notesMasters/notesMaster1.xml" Id="R36da5ed2ead24b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e3d02fb99b42ed" /><Relationship Type="http://schemas.openxmlformats.org/officeDocument/2006/relationships/notesMaster" Target="/ppt/notesMasters/notesMaster1.xml" Id="R3a209d66111646b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Workshops 3–4. Each session is 45 minutes. Compare observations with a learning goal and ask for support without diagnosing a classmate.</a:t>
            </a:r>
          </a:p>
          <a:p xmlns:a="http://schemas.openxmlformats.org/drawingml/2006/main">
            <a:r>
              <a:t>Prepare the case workbook, evidence A–C, and response supports. Default to text and original character scenes. Film and social clips are optional and require preview.</a:t>
            </a:r>
          </a:p>
          <a:p xmlns:a="http://schemas.openxmlformats.org/drawingml/2006/main">
            <a:r>
              <a:t>Workshop 1 timing: 5 min Meet the task, 10 min Compare observations, 10 min Ask Dec first, 15 min Change one feature, 5 min Exit with a limit</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full premise from the workbook. Anika, 16, and Dec, 17, are studying before theatre rehearsal. They are building a light circuit for a school set. Dec explains the route out loud, then loses track of the crowded written instructions. Anika thinks they should just run the same practice test again. Mari, 19, is on her bookshop break. She recognizes the frustration, but she does not assume Dec’s difficulty is the same as hers. He wants help with this task, not a diagnosis from the group chat. Pauta opens the assignment so you can work out what it actually measures.</a:t>
            </a:r>
          </a:p>
          <a:p xmlns:a="http://schemas.openxmlformats.org/drawingml/2006/main">
            <a:r>
              <a:t>Warm-up: What do you know, and what are you assuming? Let students write before discussing. Do not require personal stories.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Learning target: Compare observations with a learning goal and ask for support without diagnosing a classmate.</a:t>
            </a:r>
          </a:p>
          <a:p xmlns:a="http://schemas.openxmlformats.org/drawingml/2006/main">
            <a:r>
              <a:t>Provide “I noticed __” and “Could we talk about __?” stems. Read legal vocabulary aloud. Use a large circuit diagram or a paper sketch rather than timed reading.</a:t>
            </a:r>
          </a:p>
          <a:p xmlns:a="http://schemas.openxmlformats.org/drawingml/2006/main">
            <a:r>
              <a:t>Ask students to turn an assumption into a checkable question. The companion prompts inquiry; it does not provide the correct position.</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case records for classroom analysis. The assignment: It gives you a reason to question the format, not permission to change a teacher’s assessment rules on your own.</a:t>
            </a:r>
          </a:p>
          <a:p xmlns:a="http://schemas.openxmlformats.org/drawingml/2006/main">
            <a:r>
              <a:t>Dec’s explanation: A second observation complicates the first score. It does not establish a diagnosis.</a:t>
            </a:r>
          </a:p>
          <a:p xmlns:a="http://schemas.openxmlformats.org/drawingml/2006/main">
            <a:r>
              <a:t>Students mark one exact detail, then connect it to a claim. Do not equate the fact that a statement was published with proof that it is accurate.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scope before a conclusion. A failed quiz does not prove a disability, guarantee an IEP or establish a legal violation. Friends can support a request without diagnosing anyone.</a:t>
            </a:r>
          </a:p>
          <a:p xmlns:a="http://schemas.openxmlformats.org/drawingml/2006/main">
            <a:r>
              <a:t>The learner connects a possible layout barrier to an observation without assigning Dec a disability or deciding eligibility.</a:t>
            </a:r>
          </a:p>
          <a:p xmlns:a="http://schemas.openxmlformats.org/drawingml/2006/main">
            <a:r>
              <a:t>Case 2: the federal evaluation rule is a paraphrase, not a verbatim quotation. IDEA evaluates disability and educational needs. It does not prescribe every classroom quiz.</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session 3. Use a private exit response. The learner connects a possible layout barrier to an observation without assigning Dec a disability or deciding eligibility.</a:t>
            </a:r>
          </a:p>
          <a:p xmlns:a="http://schemas.openxmlformats.org/drawingml/2006/main">
            <a:r>
              <a:t>For more depth: Distinguish classroom practice, IDEA evaluation, eligibility and an IEP. Explain why one observation may justify a question but does not settle any of those steps.</a:t>
            </a:r>
          </a:p>
          <a:p xmlns:a="http://schemas.openxmlformats.org/drawingml/2006/main">
            <a:r>
              <a:t>At the next session, recall the evidence before discussing decisions.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Session 4. Students choose individually, justify, then compare. A student may revise.</a:t>
            </a:r>
          </a:p>
          <a:p xmlns:a="http://schemas.openxmlformats.org/drawingml/2006/main">
            <a:r>
              <a:t>A: Repetition might help some skills, but you have not checked the layout barrier Dec described. Anika asks what the repeat is meant to teach.</a:t>
            </a:r>
          </a:p>
          <a:p xmlns:a="http://schemas.openxmlformats.org/drawingml/2006/main">
            <a:r>
              <a:t>B: The group keeps the circuit goal and gathers a different observation. Mari asks Dec which format helps him show the reasoning, without deciding his support needs for him.</a:t>
            </a:r>
          </a:p>
          <a:p xmlns:a="http://schemas.openxmlformats.org/drawingml/2006/main">
            <a:r>
              <a:t>C: Mari stops the leap. The group can ask about support; it cannot establish disability eligibility from a practice sheet.</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evidence, likely effects and institutional authority to evaluate each response.</a:t>
            </a:r>
          </a:p>
          <a:p xmlns:a="http://schemas.openxmlformats.org/drawingml/2006/main">
            <a:r>
              <a:t>A: You do not have enough information for that claim. Pauta asks you to describe the difficulty and request a conversation.</a:t>
            </a:r>
          </a:p>
          <a:p xmlns:a="http://schemas.openxmlformats.org/drawingml/2006/main">
            <a:r>
              <a:t>B: That assumes content difficulty is the problem. His oral explanation suggests you should investigate the format as well.</a:t>
            </a:r>
          </a:p>
          <a:p xmlns:a="http://schemas.openxmlformats.org/drawingml/2006/main">
            <a:r>
              <a:t>C: Dec reviews the message before it is sent. The teacher gets useful observations and a specific question, with his participation.</a:t>
            </a:r>
          </a:p>
          <a:p xmlns:a="http://schemas.openxmlformats.org/drawingml/2006/main">
            <a:r>
              <a:t>Choice 1B gathers another observation while preserving the goal. Choice 2C makes a specific, permission-based request. A support conversation does not decide legal eligibility.</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or paired drafting: 15 minutes. Use the workbook for a first draft and evidence reference. A spoken response can be dictated or transcribed. Respect individual support plans. Public posting is never required.</a:t>
            </a:r>
          </a:p>
          <a:p xmlns:a="http://schemas.openxmlformats.org/drawingml/2006/main">
            <a:r>
              <a:t>The response describes observations, requests a conversation and accurately limits the federal rule to IDEA evaluations.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after students draft, or earlier as a model when support is needed. This is a possible response, not a script to copy. Have students mark a claim, supporting detail, limit and next step. Case 4 can support other recommendations.</a:t>
            </a:r>
          </a:p>
          <a:p xmlns:a="http://schemas.openxmlformats.org/drawingml/2006/main">
            <a:r>
              <a:t>Choice 1B gathers another observation while preserving the goal. Choice 2C makes a specific, permission-based request. A support conversation does not decide legal eligibility.</a:t>
            </a:r>
          </a:p>
          <a:p xmlns:a="http://schemas.openxmlformats.org/drawingml/2006/main">
            <a:r>
              <a:t>College extension: Compare assessment validity with UDL and the legal evaluation standard. Identify what facts would be needed before discussing a particular legal claim.</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mock or private route by default. Authentic activity is voluntary and educator-managed. No outside accounts, travel, interviews, petition signatures or political declarations required.</a:t>
            </a:r>
          </a:p>
          <a:p xmlns:a="http://schemas.openxmlformats.org/drawingml/2006/main">
            <a:r>
              <a:t>Ask a partner for one good-faith question, then revise.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 evidence, reasoning, perspective/authority, communication and revision, each on the guide’s 1–3 scale if a score is needed. Do not assess political agreement or performance style.</a:t>
            </a:r>
          </a:p>
          <a:p xmlns:a="http://schemas.openxmlformats.org/drawingml/2006/main">
            <a:r>
              <a:t>Exit: explain one revision and what prompted it.</a:t>
            </a:r>
          </a:p>
          <a:p xmlns:a="http://schemas.openxmlformats.org/drawingml/2006/main">
            <a:r>
              <a:t>Research foundations: NCSS C3 Framework https://www.socialstudies.org/sites/default/files/c3/c3-framework-for-social-studies-rev0617.pdf</a:t>
            </a:r>
          </a:p>
          <a:p xmlns:a="http://schemas.openxmlformats.org/drawingml/2006/main">
            <a:r>
              <a:t>Digital Inquiry Group https://cor.inquirygroup.org/curriculum/collections/teaching-lateral-reading/</a:t>
            </a:r>
          </a:p>
          <a:p xmlns:a="http://schemas.openxmlformats.org/drawingml/2006/main">
            <a:r>
              <a:t>5 min: Revisit the goal — Compare two proposed practice changes and ask whether each still shows circuit reasoning.</a:t>
            </a:r>
          </a:p>
          <a:p xmlns:a="http://schemas.openxmlformats.org/drawingml/2006/main">
            <a:r>
              <a:t>12 min: Read the legal scope — Read evidence C and the federal source excerpt summary. Explain that IDEA’s varied-measures rule governs its evaluation process, not every classroom quiz.</a:t>
            </a:r>
          </a:p>
          <a:p xmlns:a="http://schemas.openxmlformats.org/drawingml/2006/main">
            <a:r>
              <a:t>8 min: Try the choices — Discuss the teacher messages. Pauta asks which claims are supported and which require another process.</a:t>
            </a:r>
          </a:p>
          <a:p xmlns:a="http://schemas.openxmlformats.org/drawingml/2006/main">
            <a:r>
              <a:t>15 min: Prepare the request — Draft a 60–100 word message in Dec’s voice with his permission. Include two observations, a question and no private records.</a:t>
            </a:r>
          </a:p>
          <a:p xmlns:a="http://schemas.openxmlformats.org/drawingml/2006/main">
            <a:r>
              <a:t>5 min: Check the next step — Name an appropriate school contact and a question to ask. Use a fictional school if preferred.</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IRAC, American Bar Association: https://www.americanbar.org/groups/law_students/resources/student-lawyer/student-essentials/legal-reasoning-its-all-about-irac/</a:t>
            </a:r>
          </a:p>
          <a:p xmlns:a="http://schemas.openxmlformats.org/drawingml/2006/main">
            <a:r>
              <a:t>IDEA evaluation rules: https://sites.ed.gov/idea/regs/b/d/300.304</a:t>
            </a:r>
          </a:p>
          <a:p xmlns:a="http://schemas.openxmlformats.org/drawingml/2006/main">
            <a:r>
              <a:t>These methods are classroom adaptations. Provide “I noticed __” and “Could we talk about __?” stems. Read legal vocabulary aloud. Use a large circuit diagram or a paper sketch rather than timed reading.</a:t>
            </a:r>
          </a:p>
          <a:p xmlns:a="http://schemas.openxmlformats.org/drawingml/2006/main">
            <a:r>
              <a:t>Grades 9–12: Distinguish classroom practice, IDEA evaluation, eligibility and an IEP. Explain why one observation may justify a question but does not settle any of those steps.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reference. Select the actual grade/year descriptor in the curriculum crosswalk. These are independently designed practice tasks, not official assessment components or full course certification. Each route requires submitted writing and reasoning. Discussion targets require an actual exchange.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IDEA, 34 CFR § 300.304: https://sites.ed.gov/idea/regs/b/d/300.304</a:t>
            </a:r>
          </a:p>
          <a:p xmlns:a="http://schemas.openxmlformats.org/drawingml/2006/main">
            <a:r>
              <a:t>Federal requirements for special-education evaluation procedures.</a:t>
            </a:r>
          </a:p>
          <a:p xmlns:a="http://schemas.openxmlformats.org/drawingml/2006/main">
            <a:r>
              <a:t>CAST, UDL Guidelines 3.0: https://udlguidelines.cast.org/</a:t>
            </a:r>
          </a:p>
          <a:p xmlns:a="http://schemas.openxmlformats.org/drawingml/2006/main">
            <a:r>
              <a:t>Design guidance for reducing barriers while keeping learning goals clear.</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0b53d492aff42d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01a0153bd9d4ac5" /><Relationship Type="http://schemas.openxmlformats.org/officeDocument/2006/relationships/slideLayout" Target="/ppt/slideLayouts/slideLayout1.xml" Id="R25b1551f5212462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5b1551f5212462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226d45dc7d341b9" /><Relationship Type="http://schemas.openxmlformats.org/officeDocument/2006/relationships/image" Target="/ppt/media/image.png" Id="Redf6b85a3e394cc4" /><Relationship Type="http://schemas.openxmlformats.org/officeDocument/2006/relationships/image" Target="/ppt/media/image2.png" Id="Re1795c5acf654c97" /><Relationship Type="http://schemas.openxmlformats.org/officeDocument/2006/relationships/notesSlide" Target="/ppt/notesSlides/notesSlide1.xml" Id="R9e995443c5e946d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5e2e39ee72e48b1" /><Relationship Type="http://schemas.openxmlformats.org/officeDocument/2006/relationships/image" Target="/ppt/media/image3.png" Id="R88ddefab6b8f4f79" /><Relationship Type="http://schemas.openxmlformats.org/officeDocument/2006/relationships/notesSlide" Target="/ppt/notesSlides/notesSlide2.xml" Id="R1cf2157b138b46d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ea485a4fdf74af3" /><Relationship Type="http://schemas.openxmlformats.org/officeDocument/2006/relationships/image" Target="/ppt/media/image4.png" Id="R0eed797a6a9842c2" /><Relationship Type="http://schemas.openxmlformats.org/officeDocument/2006/relationships/notesSlide" Target="/ppt/notesSlides/notesSlide3.xml" Id="R58db44b2285649a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4e94a89860149c3" /><Relationship Type="http://schemas.openxmlformats.org/officeDocument/2006/relationships/notesSlide" Target="/ppt/notesSlides/notesSlide4.xml" Id="R740bd457c27b47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7a5fdc2df1946eb" /><Relationship Type="http://schemas.openxmlformats.org/officeDocument/2006/relationships/notesSlide" Target="/ppt/notesSlides/notesSlide5.xml" Id="Raaba8086c0164d6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0c2a87470aa4311" /><Relationship Type="http://schemas.openxmlformats.org/officeDocument/2006/relationships/image" Target="/ppt/media/image5.png" Id="Rde7257a4066e4742" /><Relationship Type="http://schemas.openxmlformats.org/officeDocument/2006/relationships/notesSlide" Target="/ppt/notesSlides/notesSlide6.xml" Id="R457a74a9ff6445b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788e820cc404e7a" /><Relationship Type="http://schemas.openxmlformats.org/officeDocument/2006/relationships/notesSlide" Target="/ppt/notesSlides/notesSlide7.xml" Id="R655b30ae9b9948f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517b5db62224d41" /><Relationship Type="http://schemas.openxmlformats.org/officeDocument/2006/relationships/notesSlide" Target="/ppt/notesSlides/notesSlide8.xml" Id="R9b62fcff3963428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d7aca404a354fa0" /><Relationship Type="http://schemas.openxmlformats.org/officeDocument/2006/relationships/image" Target="/ppt/media/image6.png" Id="R1303be2d53294ba6" /><Relationship Type="http://schemas.openxmlformats.org/officeDocument/2006/relationships/notesSlide" Target="/ppt/notesSlides/notesSlide9.xml" Id="R1ea752661894458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cd3874feee446f4" /><Relationship Type="http://schemas.openxmlformats.org/officeDocument/2006/relationships/notesSlide" Target="/ppt/notesSlides/notesSlide10.xml" Id="Rde96c65359664ef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ee9fab2b44a4a38" /><Relationship Type="http://schemas.openxmlformats.org/officeDocument/2006/relationships/image" Target="/ppt/media/image7.png" Id="R6499c1aa8aae4871" /><Relationship Type="http://schemas.openxmlformats.org/officeDocument/2006/relationships/notesSlide" Target="/ppt/notesSlides/notesSlide11.xml" Id="Re221b1569b5441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82e5901195e4f45" /><Relationship Type="http://schemas.openxmlformats.org/officeDocument/2006/relationships/image" Target="/ppt/media/image8.png" Id="Rb17fd54d1b314c16" /><Relationship Type="http://schemas.openxmlformats.org/officeDocument/2006/relationships/notesSlide" Target="/ppt/notesSlides/notesSlide12.xml" Id="Re2ef9e77d78e412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bb34f9ce75d4943" /><Relationship Type="http://schemas.openxmlformats.org/officeDocument/2006/relationships/notesSlide" Target="/ppt/notesSlides/notesSlide13.xml" Id="Rb852f09561eb4bc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4c9bb6a5a144972" /><Relationship Type="http://schemas.openxmlformats.org/officeDocument/2006/relationships/notesSlide" Target="/ppt/notesSlides/notesSlide14.xml" Id="Rb908a4c1835a4374" /></Relationships>
</file>

<file path=ppt/slides/slide1.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5ED46F1-2F44-42DC-82F6-3BBF87C5DDD8}"/>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4B67EDC-9246-4275-B1B8-66F265A30D86}"/>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1</a:t>
            </a:r>
          </a:p>
        </p:txBody>
      </p:sp>
      <p:sp>
        <p:nvSpPr>
          <p:cNvPr id="3" name="">
            <a:extLst xmlns:a="http://schemas.openxmlformats.org/drawingml/2006/main">
              <a:ext uri="{FF2B5EF4-FFF2-40B4-BE49-F238E27FC236}">
                <a16:creationId xmlns:a16="http://schemas.microsoft.com/office/drawing/2014/main" id="{3BB91B95-9C88-4E65-893C-E85F58F0E6CF}"/>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Same test. More questions</a:t>
            </a:r>
          </a:p>
        </p:txBody>
      </p:sp>
      <p:sp>
        <p:nvSpPr>
          <p:cNvPr id="4" name="">
            <a:extLst xmlns:a="http://schemas.openxmlformats.org/drawingml/2006/main">
              <a:ext uri="{FF2B5EF4-FFF2-40B4-BE49-F238E27FC236}">
                <a16:creationId xmlns:a16="http://schemas.microsoft.com/office/drawing/2014/main" id="{D23E8E7F-C0F0-43B6-A856-17FF54AD5FBA}"/>
              </a:ext>
            </a:extLst>
          </p:cNvPr>
          <p:cNvSpPr>
            <a:spLocks xmlns:a="http://schemas.openxmlformats.org/drawingml/2006/main" noGrp="1"/>
          </p:cNvSpPr>
          <p:nvPr/>
        </p:nvSpPr>
        <p:spPr>
          <a:xfrm xmlns:a="http://schemas.openxmlformats.org/drawingml/2006/main">
            <a:off x="533400" y="1905000"/>
            <a:ext cx="514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182B41"/>
                </a:solidFill>
                <a:latin typeface="NPW Common"/>
                <a:ea typeface="NPW Common"/>
                <a:cs typeface="NPW Common"/>
              </a:defRPr>
            </a:pPr>
            <a:r>
              <a:rPr sz="1950" b="0">
                <a:solidFill>
                  <a:srgbClr val="182B41"/>
                </a:solidFill>
                <a:latin typeface="NPW Common"/>
                <a:ea typeface="NPW Common"/>
                <a:cs typeface="NPW Common"/>
              </a:rPr>
              <a:t>Casebook 1</a:t>
            </a:r>
          </a:p>
        </p:txBody>
      </p:sp>
      <p:sp>
        <p:nvSpPr>
          <p:cNvPr id="5" name="">
            <a:extLst xmlns:a="http://schemas.openxmlformats.org/drawingml/2006/main">
              <a:ext uri="{FF2B5EF4-FFF2-40B4-BE49-F238E27FC236}">
                <a16:creationId xmlns:a16="http://schemas.microsoft.com/office/drawing/2014/main" id="{9CB40C76-5F6D-4F6E-A433-A3E79B00BC22}"/>
              </a:ext>
            </a:extLst>
          </p:cNvPr>
          <p:cNvSpPr>
            <a:spLocks xmlns:a="http://schemas.openxmlformats.org/drawingml/2006/main" noGrp="1"/>
          </p:cNvSpPr>
          <p:nvPr/>
        </p:nvSpPr>
        <p:spPr>
          <a:xfrm xmlns:a="http://schemas.openxmlformats.org/drawingml/2006/main">
            <a:off x="533400" y="2647950"/>
            <a:ext cx="4762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000" b="1">
                <a:solidFill>
                  <a:srgbClr val="234EDB"/>
                </a:solidFill>
                <a:latin typeface="NPW Common"/>
                <a:ea typeface="NPW Common"/>
                <a:cs typeface="NPW Common"/>
              </a:defRPr>
            </a:pPr>
            <a:r>
              <a:rPr sz="3000" b="1">
                <a:solidFill>
                  <a:srgbClr val="234EDB"/>
                </a:solidFill>
                <a:latin typeface="NPW Common"/>
                <a:ea typeface="NPW Common"/>
                <a:cs typeface="NPW Common"/>
              </a:rPr>
              <a:t>Does this task show what someone knows?</a:t>
            </a:r>
          </a:p>
        </p:txBody>
      </p:sp>
      <p:sp>
        <p:nvSpPr>
          <p:cNvPr id="6" name="">
            <a:extLst xmlns:a="http://schemas.openxmlformats.org/drawingml/2006/main">
              <a:ext uri="{FF2B5EF4-FFF2-40B4-BE49-F238E27FC236}">
                <a16:creationId xmlns:a16="http://schemas.microsoft.com/office/drawing/2014/main" id="{D99B23D2-5915-499F-944C-647437F7B81F}"/>
              </a:ext>
            </a:extLst>
          </p:cNvPr>
          <p:cNvSpPr>
            <a:spLocks xmlns:a="http://schemas.openxmlformats.org/drawingml/2006/main" noGrp="1"/>
          </p:cNvSpPr>
          <p:nvPr/>
        </p:nvSpPr>
        <p:spPr>
          <a:xfrm xmlns:a="http://schemas.openxmlformats.org/drawingml/2006/main">
            <a:off x="533400" y="5029200"/>
            <a:ext cx="4572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Your questions. The evidence. A response you can explain.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df6b85a3e394cc4"/>
          <a:stretch xmlns:a="http://schemas.openxmlformats.org/drawingml/2006/main"/>
        </p:blipFill>
        <p:spPr>
          <a:xfrm xmlns:a="http://schemas.openxmlformats.org/drawingml/2006/main">
            <a:off x="5810250" y="2111871"/>
            <a:ext cx="5953125" cy="3348633"/>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1795c5acf654c97"/>
          <a:stretch xmlns:a="http://schemas.openxmlformats.org/drawingml/2006/main"/>
        </p:blipFill>
        <p:spPr>
          <a:xfrm xmlns:a="http://schemas.openxmlformats.org/drawingml/2006/main">
            <a:off x="9620250" y="5286647"/>
            <a:ext cx="1809750" cy="1018631"/>
          </a:xfrm>
          <a:prstGeom xmlns:a="http://schemas.openxmlformats.org/drawingml/2006/main" prst="rect">
            <a:avLst/>
          </a:prstGeom>
        </p:spPr>
      </p:pic>
    </p:spTree>
    <p:extLst>
      <p:ext uri="{BB962C8B-B14F-4D97-AF65-F5344CB8AC3E}">
        <p14:creationId xmlns:p14="http://schemas.microsoft.com/office/powerpoint/2010/main" val="159154208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9D3E469-FB40-44D7-973E-23AA9E5BB377}"/>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1B52D5F-63BC-4EE9-B843-C21F9AB1CBB3}"/>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2</a:t>
            </a:r>
          </a:p>
        </p:txBody>
      </p:sp>
      <p:sp>
        <p:nvSpPr>
          <p:cNvPr id="3" name="">
            <a:extLst xmlns:a="http://schemas.openxmlformats.org/drawingml/2006/main">
              <a:ext uri="{FF2B5EF4-FFF2-40B4-BE49-F238E27FC236}">
                <a16:creationId xmlns:a16="http://schemas.microsoft.com/office/drawing/2014/main" id="{D3FF501A-BFC6-406B-968E-8E7C39A3256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Here is what happened</a:t>
            </a:r>
          </a:p>
        </p:txBody>
      </p:sp>
      <p:sp>
        <p:nvSpPr>
          <p:cNvPr id="4" name="">
            <a:extLst xmlns:a="http://schemas.openxmlformats.org/drawingml/2006/main">
              <a:ext uri="{FF2B5EF4-FFF2-40B4-BE49-F238E27FC236}">
                <a16:creationId xmlns:a16="http://schemas.microsoft.com/office/drawing/2014/main" id="{A4BBDF00-2A1C-40E3-92CB-42FB5D014F8A}"/>
              </a:ext>
            </a:extLst>
          </p:cNvPr>
          <p:cNvSpPr>
            <a:spLocks xmlns:a="http://schemas.openxmlformats.org/drawingml/2006/main" noGrp="1"/>
          </p:cNvSpPr>
          <p:nvPr/>
        </p:nvSpPr>
        <p:spPr>
          <a:xfrm xmlns:a="http://schemas.openxmlformats.org/drawingml/2006/main">
            <a:off x="523875" y="1952625"/>
            <a:ext cx="490537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625" b="1">
                <a:solidFill>
                  <a:srgbClr val="182B41"/>
                </a:solidFill>
                <a:latin typeface="NPW Common"/>
                <a:ea typeface="NPW Common"/>
                <a:cs typeface="NPW Common"/>
              </a:defRPr>
            </a:pPr>
            <a:r>
              <a:rPr sz="2625" b="1">
                <a:solidFill>
                  <a:srgbClr val="182B41"/>
                </a:solidFill>
                <a:latin typeface="NPW Common"/>
                <a:ea typeface="NPW Common"/>
                <a:cs typeface="NPW Common"/>
              </a:rPr>
              <a:t>Dec can explain the circuit aloud. The written sheet tells a different story.</a:t>
            </a:r>
          </a:p>
        </p:txBody>
      </p:sp>
      <p:sp>
        <p:nvSpPr>
          <p:cNvPr id="5" name="">
            <a:extLst xmlns:a="http://schemas.openxmlformats.org/drawingml/2006/main">
              <a:ext uri="{FF2B5EF4-FFF2-40B4-BE49-F238E27FC236}">
                <a16:creationId xmlns:a16="http://schemas.microsoft.com/office/drawing/2014/main" id="{D92F5260-DA7C-42D1-8DF5-E36B0C84E51F}"/>
              </a:ext>
            </a:extLst>
          </p:cNvPr>
          <p:cNvSpPr>
            <a:spLocks xmlns:a="http://schemas.openxmlformats.org/drawingml/2006/main" noGrp="1"/>
          </p:cNvSpPr>
          <p:nvPr/>
        </p:nvSpPr>
        <p:spPr>
          <a:xfrm xmlns:a="http://schemas.openxmlformats.org/drawingml/2006/main">
            <a:off x="523875" y="3714750"/>
            <a:ext cx="4905375"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Anika suggests repeating the same timed practice. Dec says the crowded layout is hard to follow. Pauta wants to check the learning goal first.</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8ddefab6b8f4f79"/>
          <a:stretch xmlns:a="http://schemas.openxmlformats.org/drawingml/2006/main"/>
        </p:blipFill>
        <p:spPr>
          <a:xfrm xmlns:a="http://schemas.openxmlformats.org/drawingml/2006/main">
            <a:off x="5953125" y="2107406"/>
            <a:ext cx="5715000" cy="3214688"/>
          </a:xfrm>
          <a:prstGeom xmlns:a="http://schemas.openxmlformats.org/drawingml/2006/main" prst="rect">
            <a:avLst/>
          </a:prstGeom>
        </p:spPr>
      </p:pic>
    </p:spTree>
    <p:extLst>
      <p:ext uri="{BB962C8B-B14F-4D97-AF65-F5344CB8AC3E}">
        <p14:creationId xmlns:p14="http://schemas.microsoft.com/office/powerpoint/2010/main" val="1306530203"/>
      </p:ext>
    </p:extLst>
  </p:cSld>
</p:sld>
</file>

<file path=ppt/slides/slide3.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7FA6EB7-C145-44D8-9BB6-38C5B5689BC7}"/>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2CDC4E08-5791-4499-9803-63FDDCE22491}"/>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2     3</a:t>
            </a:r>
          </a:p>
        </p:txBody>
      </p:sp>
      <p:sp>
        <p:nvSpPr>
          <p:cNvPr id="3" name="">
            <a:extLst xmlns:a="http://schemas.openxmlformats.org/drawingml/2006/main">
              <a:ext uri="{FF2B5EF4-FFF2-40B4-BE49-F238E27FC236}">
                <a16:creationId xmlns:a16="http://schemas.microsoft.com/office/drawing/2014/main" id="{C434C081-D3C7-4E5E-A300-B6AF8D2A04F2}"/>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Pauta has a question</a:t>
            </a:r>
          </a:p>
        </p:txBody>
      </p:sp>
      <p:sp>
        <p:nvSpPr>
          <p:cNvPr id="4" name="">
            <a:extLst xmlns:a="http://schemas.openxmlformats.org/drawingml/2006/main">
              <a:ext uri="{FF2B5EF4-FFF2-40B4-BE49-F238E27FC236}">
                <a16:creationId xmlns:a16="http://schemas.microsoft.com/office/drawing/2014/main" id="{0B3AE07A-F480-429F-89B6-E0E8FACDD77A}"/>
              </a:ext>
            </a:extLst>
          </p:cNvPr>
          <p:cNvSpPr>
            <a:spLocks xmlns:a="http://schemas.openxmlformats.org/drawingml/2006/main" noGrp="1"/>
          </p:cNvSpPr>
          <p:nvPr/>
        </p:nvSpPr>
        <p:spPr>
          <a:xfrm xmlns:a="http://schemas.openxmlformats.org/drawingml/2006/main">
            <a:off x="523875" y="2143125"/>
            <a:ext cx="58102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525" b="1">
                <a:solidFill>
                  <a:srgbClr val="FFD54E"/>
                </a:solidFill>
                <a:latin typeface="NPW Common"/>
                <a:ea typeface="NPW Common"/>
                <a:cs typeface="NPW Common"/>
              </a:defRPr>
            </a:pPr>
            <a:r>
              <a:rPr sz="3525" b="1">
                <a:solidFill>
                  <a:srgbClr val="FFD54E"/>
                </a:solidFill>
                <a:latin typeface="NPW Common"/>
                <a:ea typeface="NPW Common"/>
                <a:cs typeface="NPW Common"/>
              </a:rPr>
              <a:t>Does this task show what someone knows?</a:t>
            </a:r>
          </a:p>
        </p:txBody>
      </p:sp>
      <p:sp>
        <p:nvSpPr>
          <p:cNvPr id="5" name="">
            <a:extLst xmlns:a="http://schemas.openxmlformats.org/drawingml/2006/main">
              <a:ext uri="{FF2B5EF4-FFF2-40B4-BE49-F238E27FC236}">
                <a16:creationId xmlns:a16="http://schemas.microsoft.com/office/drawing/2014/main" id="{E4EC0BE3-C606-481A-B22C-69DB5C9A5F10}"/>
              </a:ext>
            </a:extLst>
          </p:cNvPr>
          <p:cNvSpPr>
            <a:spLocks xmlns:a="http://schemas.openxmlformats.org/drawingml/2006/main" noGrp="1"/>
          </p:cNvSpPr>
          <p:nvPr/>
        </p:nvSpPr>
        <p:spPr>
          <a:xfrm xmlns:a="http://schemas.openxmlformats.org/drawingml/2006/main">
            <a:off x="523875"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FFFFFF"/>
                </a:solidFill>
                <a:latin typeface="NPW Common"/>
                <a:ea typeface="NPW Common"/>
                <a:cs typeface="NPW Common"/>
              </a:defRPr>
            </a:pPr>
            <a:r>
              <a:rPr sz="2175" b="0">
                <a:solidFill>
                  <a:srgbClr val="FFFFFF"/>
                </a:solidFill>
                <a:latin typeface="NPW Common"/>
                <a:ea typeface="NPW Common"/>
                <a:cs typeface="NPW Common"/>
              </a:rPr>
              <a:t>What would you need to check before deciding?</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0eed797a6a9842c2"/>
          <a:stretch xmlns:a="http://schemas.openxmlformats.org/drawingml/2006/main"/>
        </p:blipFill>
        <p:spPr>
          <a:xfrm xmlns:a="http://schemas.openxmlformats.org/drawingml/2006/main">
            <a:off x="7048500" y="2439293"/>
            <a:ext cx="4619625" cy="2598539"/>
          </a:xfrm>
          <a:prstGeom xmlns:a="http://schemas.openxmlformats.org/drawingml/2006/main" prst="rect">
            <a:avLst/>
          </a:prstGeom>
        </p:spPr>
      </p:pic>
    </p:spTree>
    <p:extLst>
      <p:ext uri="{BB962C8B-B14F-4D97-AF65-F5344CB8AC3E}">
        <p14:creationId xmlns:p14="http://schemas.microsoft.com/office/powerpoint/2010/main" val="115079219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24C8D79-CEDE-40F4-A8D6-829411D588D6}"/>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56388CF0-01CF-48BC-8114-6ED11E61250D}"/>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4</a:t>
            </a:r>
          </a:p>
        </p:txBody>
      </p:sp>
      <p:sp>
        <p:nvSpPr>
          <p:cNvPr id="3" name="">
            <a:extLst xmlns:a="http://schemas.openxmlformats.org/drawingml/2006/main">
              <a:ext uri="{FF2B5EF4-FFF2-40B4-BE49-F238E27FC236}">
                <a16:creationId xmlns:a16="http://schemas.microsoft.com/office/drawing/2014/main" id="{797B0AB1-7B99-4081-999C-DC589E2C3E05}"/>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Two records, two different jobs</a:t>
            </a:r>
          </a:p>
        </p:txBody>
      </p:sp>
      <p:sp>
        <p:nvSpPr>
          <p:cNvPr id="4" name="">
            <a:extLst xmlns:a="http://schemas.openxmlformats.org/drawingml/2006/main">
              <a:ext uri="{FF2B5EF4-FFF2-40B4-BE49-F238E27FC236}">
                <a16:creationId xmlns:a16="http://schemas.microsoft.com/office/drawing/2014/main" id="{0F6B96E5-C196-43C6-AADB-AE6B229F418D}"/>
              </a:ext>
            </a:extLst>
          </p:cNvPr>
          <p:cNvSpPr>
            <a:spLocks xmlns:a="http://schemas.openxmlformats.org/drawingml/2006/main" noGrp="1"/>
          </p:cNvSpPr>
          <p:nvPr/>
        </p:nvSpPr>
        <p:spPr>
          <a:xfrm xmlns:a="http://schemas.openxmlformats.org/drawingml/2006/main">
            <a:off x="52387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A. The assignment</a:t>
            </a:r>
          </a:p>
        </p:txBody>
      </p:sp>
      <p:sp>
        <p:nvSpPr>
          <p:cNvPr id="5" name="">
            <a:extLst xmlns:a="http://schemas.openxmlformats.org/drawingml/2006/main">
              <a:ext uri="{FF2B5EF4-FFF2-40B4-BE49-F238E27FC236}">
                <a16:creationId xmlns:a16="http://schemas.microsoft.com/office/drawing/2014/main" id="{241CB362-6468-40FF-A4CB-A3188533C36B}"/>
              </a:ext>
            </a:extLst>
          </p:cNvPr>
          <p:cNvSpPr>
            <a:spLocks xmlns:a="http://schemas.openxmlformats.org/drawingml/2006/main" noGrp="1"/>
          </p:cNvSpPr>
          <p:nvPr/>
        </p:nvSpPr>
        <p:spPr>
          <a:xfrm xmlns:a="http://schemas.openxmlformats.org/drawingml/2006/main">
            <a:off x="52387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Goal: explain how a simple circuit works. The practice sheet has six dense paragraphs and one small diagram. Speed is not listed as a learning goal.</a:t>
            </a:r>
          </a:p>
        </p:txBody>
      </p:sp>
      <p:sp>
        <p:nvSpPr>
          <p:cNvPr id="6" name="">
            <a:extLst xmlns:a="http://schemas.openxmlformats.org/drawingml/2006/main">
              <a:ext uri="{FF2B5EF4-FFF2-40B4-BE49-F238E27FC236}">
                <a16:creationId xmlns:a16="http://schemas.microsoft.com/office/drawing/2014/main" id="{426BDAF1-4DAF-419C-B06F-79845F5553B4}"/>
              </a:ext>
            </a:extLst>
          </p:cNvPr>
          <p:cNvSpPr>
            <a:spLocks xmlns:a="http://schemas.openxmlformats.org/drawingml/2006/main" noGrp="1"/>
          </p:cNvSpPr>
          <p:nvPr/>
        </p:nvSpPr>
        <p:spPr>
          <a:xfrm xmlns:a="http://schemas.openxmlformats.org/drawingml/2006/main">
            <a:off x="52387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
        <p:nvSpPr>
          <p:cNvPr id="7" name="">
            <a:extLst xmlns:a="http://schemas.openxmlformats.org/drawingml/2006/main">
              <a:ext uri="{FF2B5EF4-FFF2-40B4-BE49-F238E27FC236}">
                <a16:creationId xmlns:a16="http://schemas.microsoft.com/office/drawing/2014/main" id="{26F08810-E15E-46C6-A940-89BA124C403A}"/>
              </a:ext>
            </a:extLst>
          </p:cNvPr>
          <p:cNvSpPr>
            <a:spLocks xmlns:a="http://schemas.openxmlformats.org/drawingml/2006/main" noGrp="1"/>
          </p:cNvSpPr>
          <p:nvPr/>
        </p:nvSpPr>
        <p:spPr>
          <a:xfrm xmlns:a="http://schemas.openxmlformats.org/drawingml/2006/main">
            <a:off x="633412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B. Dec’s explanation</a:t>
            </a:r>
          </a:p>
        </p:txBody>
      </p:sp>
      <p:sp>
        <p:nvSpPr>
          <p:cNvPr id="8" name="">
            <a:extLst xmlns:a="http://schemas.openxmlformats.org/drawingml/2006/main">
              <a:ext uri="{FF2B5EF4-FFF2-40B4-BE49-F238E27FC236}">
                <a16:creationId xmlns:a16="http://schemas.microsoft.com/office/drawing/2014/main" id="{42B97D14-6491-4469-8BD5-6045AB60A0B4}"/>
              </a:ext>
            </a:extLst>
          </p:cNvPr>
          <p:cNvSpPr>
            <a:spLocks xmlns:a="http://schemas.openxmlformats.org/drawingml/2006/main" noGrp="1"/>
          </p:cNvSpPr>
          <p:nvPr/>
        </p:nvSpPr>
        <p:spPr>
          <a:xfrm xmlns:a="http://schemas.openxmlformats.org/drawingml/2006/main">
            <a:off x="633412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Dec correctly traces the circuit aloud. On the written sheet, he skips a line and answers a different question. He says the layout is hard to follow.</a:t>
            </a:r>
          </a:p>
        </p:txBody>
      </p:sp>
      <p:sp>
        <p:nvSpPr>
          <p:cNvPr id="9" name="">
            <a:extLst xmlns:a="http://schemas.openxmlformats.org/drawingml/2006/main">
              <a:ext uri="{FF2B5EF4-FFF2-40B4-BE49-F238E27FC236}">
                <a16:creationId xmlns:a16="http://schemas.microsoft.com/office/drawing/2014/main" id="{5DE32610-594E-4672-AA7C-7633371B150B}"/>
              </a:ext>
            </a:extLst>
          </p:cNvPr>
          <p:cNvSpPr>
            <a:spLocks xmlns:a="http://schemas.openxmlformats.org/drawingml/2006/main" noGrp="1"/>
          </p:cNvSpPr>
          <p:nvPr/>
        </p:nvSpPr>
        <p:spPr>
          <a:xfrm xmlns:a="http://schemas.openxmlformats.org/drawingml/2006/main">
            <a:off x="633412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Tree>
    <p:extLst>
      <p:ext uri="{BB962C8B-B14F-4D97-AF65-F5344CB8AC3E}">
        <p14:creationId xmlns:p14="http://schemas.microsoft.com/office/powerpoint/2010/main" val="139188779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5023714-532D-48F1-885C-DD02FD6E9CAF}"/>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76983358-7AA3-496D-AC79-C98D6F3F813C}"/>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5</a:t>
            </a:r>
          </a:p>
        </p:txBody>
      </p:sp>
      <p:sp>
        <p:nvSpPr>
          <p:cNvPr id="3" name="">
            <a:extLst xmlns:a="http://schemas.openxmlformats.org/drawingml/2006/main">
              <a:ext uri="{FF2B5EF4-FFF2-40B4-BE49-F238E27FC236}">
                <a16:creationId xmlns:a16="http://schemas.microsoft.com/office/drawing/2014/main" id="{A5CE0C14-23CB-4508-9165-952D43B0254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more piece of the picture</a:t>
            </a:r>
          </a:p>
        </p:txBody>
      </p:sp>
      <p:sp>
        <p:nvSpPr>
          <p:cNvPr id="4" name="">
            <a:extLst xmlns:a="http://schemas.openxmlformats.org/drawingml/2006/main">
              <a:ext uri="{FF2B5EF4-FFF2-40B4-BE49-F238E27FC236}">
                <a16:creationId xmlns:a16="http://schemas.microsoft.com/office/drawing/2014/main" id="{9F6C2C33-9156-4149-B2C2-601ACC8931FC}"/>
              </a:ext>
            </a:extLst>
          </p:cNvPr>
          <p:cNvSpPr>
            <a:spLocks xmlns:a="http://schemas.openxmlformats.org/drawingml/2006/main" noGrp="1"/>
          </p:cNvSpPr>
          <p:nvPr/>
        </p:nvSpPr>
        <p:spPr>
          <a:xfrm xmlns:a="http://schemas.openxmlformats.org/drawingml/2006/main">
            <a:off x="523875" y="1905000"/>
            <a:ext cx="1085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C. The evaluation rule</a:t>
            </a:r>
          </a:p>
        </p:txBody>
      </p:sp>
      <p:sp>
        <p:nvSpPr>
          <p:cNvPr id="5" name="">
            <a:extLst xmlns:a="http://schemas.openxmlformats.org/drawingml/2006/main">
              <a:ext uri="{FF2B5EF4-FFF2-40B4-BE49-F238E27FC236}">
                <a16:creationId xmlns:a16="http://schemas.microsoft.com/office/drawing/2014/main" id="{58F65E8F-7235-4E92-9250-3DD179A43722}"/>
              </a:ext>
            </a:extLst>
          </p:cNvPr>
          <p:cNvSpPr>
            <a:spLocks xmlns:a="http://schemas.openxmlformats.org/drawingml/2006/main" noGrp="1"/>
          </p:cNvSpPr>
          <p:nvPr/>
        </p:nvSpPr>
        <p:spPr>
          <a:xfrm xmlns:a="http://schemas.openxmlformats.org/drawingml/2006/main">
            <a:off x="523875" y="2781300"/>
            <a:ext cx="10572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0">
                <a:solidFill>
                  <a:srgbClr val="182B41"/>
                </a:solidFill>
                <a:latin typeface="NPW Common"/>
                <a:ea typeface="NPW Common"/>
                <a:cs typeface="NPW Common"/>
              </a:defRPr>
            </a:pPr>
            <a:r>
              <a:rPr sz="2400" b="0">
                <a:solidFill>
                  <a:srgbClr val="182B41"/>
                </a:solidFill>
                <a:latin typeface="NPW Common"/>
                <a:ea typeface="NPW Common"/>
                <a:cs typeface="NPW Common"/>
              </a:rPr>
              <a:t>Under IDEA evaluation procedures, a public agency must gather information with varied tools and strategies. One measure cannot be the sole basis for disability eligibility or an appropriate educational program.</a:t>
            </a:r>
          </a:p>
        </p:txBody>
      </p:sp>
      <p:sp>
        <p:nvSpPr>
          <p:cNvPr id="6" name="">
            <a:extLst xmlns:a="http://schemas.openxmlformats.org/drawingml/2006/main">
              <a:ext uri="{FF2B5EF4-FFF2-40B4-BE49-F238E27FC236}">
                <a16:creationId xmlns:a16="http://schemas.microsoft.com/office/drawing/2014/main" id="{B756E2FA-438B-4243-B558-99349EBEC9EF}"/>
              </a:ext>
            </a:extLst>
          </p:cNvPr>
          <p:cNvSpPr>
            <a:spLocks xmlns:a="http://schemas.openxmlformats.org/drawingml/2006/main" noGrp="1"/>
          </p:cNvSpPr>
          <p:nvPr/>
        </p:nvSpPr>
        <p:spPr>
          <a:xfrm xmlns:a="http://schemas.openxmlformats.org/drawingml/2006/main">
            <a:off x="523875" y="5048250"/>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What this leaves open</a:t>
            </a:r>
          </a:p>
        </p:txBody>
      </p:sp>
      <p:sp>
        <p:nvSpPr>
          <p:cNvPr id="7" name="">
            <a:extLst xmlns:a="http://schemas.openxmlformats.org/drawingml/2006/main">
              <a:ext uri="{FF2B5EF4-FFF2-40B4-BE49-F238E27FC236}">
                <a16:creationId xmlns:a16="http://schemas.microsoft.com/office/drawing/2014/main" id="{14CDAF3F-8702-4FAB-A946-A1D8C3CD683D}"/>
              </a:ext>
            </a:extLst>
          </p:cNvPr>
          <p:cNvSpPr>
            <a:spLocks xmlns:a="http://schemas.openxmlformats.org/drawingml/2006/main" noGrp="1"/>
          </p:cNvSpPr>
          <p:nvPr/>
        </p:nvSpPr>
        <p:spPr>
          <a:xfrm xmlns:a="http://schemas.openxmlformats.org/drawingml/2006/main">
            <a:off x="4857750" y="5048250"/>
            <a:ext cx="657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This concerns IDEA evaluations. It does not mean every classroom quiz has to be replaced or every struggling student qualifies.</a:t>
            </a:r>
          </a:p>
        </p:txBody>
      </p:sp>
    </p:spTree>
    <p:extLst>
      <p:ext uri="{BB962C8B-B14F-4D97-AF65-F5344CB8AC3E}">
        <p14:creationId xmlns:p14="http://schemas.microsoft.com/office/powerpoint/2010/main" val="139144410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1DE8135-A142-453F-919F-99546ECAC6B6}"/>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B5145883-6800-485C-8A70-30D93E56951F}"/>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6</a:t>
            </a:r>
          </a:p>
        </p:txBody>
      </p:sp>
      <p:sp>
        <p:nvSpPr>
          <p:cNvPr id="3" name="">
            <a:extLst xmlns:a="http://schemas.openxmlformats.org/drawingml/2006/main">
              <a:ext uri="{FF2B5EF4-FFF2-40B4-BE49-F238E27FC236}">
                <a16:creationId xmlns:a16="http://schemas.microsoft.com/office/drawing/2014/main" id="{33D9990B-5ABF-40C7-BDAF-F54B8DB44A5B}"/>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What changed in your first take?</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e7257a4066e4742"/>
          <a:stretch xmlns:a="http://schemas.openxmlformats.org/drawingml/2006/main"/>
        </p:blipFill>
        <p:spPr>
          <a:xfrm xmlns:a="http://schemas.openxmlformats.org/drawingml/2006/main">
            <a:off x="523875" y="2030016"/>
            <a:ext cx="5905500" cy="3321844"/>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CACAEE6-3551-4D68-98E2-062C47FAD5BA}"/>
              </a:ext>
            </a:extLst>
          </p:cNvPr>
          <p:cNvSpPr>
            <a:spLocks xmlns:a="http://schemas.openxmlformats.org/drawingml/2006/main" noGrp="1"/>
          </p:cNvSpPr>
          <p:nvPr/>
        </p:nvSpPr>
        <p:spPr>
          <a:xfrm xmlns:a="http://schemas.openxmlformats.org/drawingml/2006/main">
            <a:off x="6953250" y="209550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The evidence supports…</a:t>
            </a:r>
          </a:p>
        </p:txBody>
      </p:sp>
      <p:sp>
        <p:nvSpPr>
          <p:cNvPr id="6" name="">
            <a:extLst xmlns:a="http://schemas.openxmlformats.org/drawingml/2006/main">
              <a:ext uri="{FF2B5EF4-FFF2-40B4-BE49-F238E27FC236}">
                <a16:creationId xmlns:a16="http://schemas.microsoft.com/office/drawing/2014/main" id="{49360AED-05EA-4720-B237-DC05002B070D}"/>
              </a:ext>
            </a:extLst>
          </p:cNvPr>
          <p:cNvSpPr>
            <a:spLocks xmlns:a="http://schemas.openxmlformats.org/drawingml/2006/main" noGrp="1"/>
          </p:cNvSpPr>
          <p:nvPr/>
        </p:nvSpPr>
        <p:spPr>
          <a:xfrm xmlns:a="http://schemas.openxmlformats.org/drawingml/2006/main">
            <a:off x="6953250" y="333375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We still need to know…</a:t>
            </a:r>
          </a:p>
        </p:txBody>
      </p:sp>
      <p:sp>
        <p:nvSpPr>
          <p:cNvPr id="7" name="">
            <a:extLst xmlns:a="http://schemas.openxmlformats.org/drawingml/2006/main">
              <a:ext uri="{FF2B5EF4-FFF2-40B4-BE49-F238E27FC236}">
                <a16:creationId xmlns:a16="http://schemas.microsoft.com/office/drawing/2014/main" id="{C49477B5-ADA4-42C9-9503-63E25B4BDB80}"/>
              </a:ext>
            </a:extLst>
          </p:cNvPr>
          <p:cNvSpPr>
            <a:spLocks xmlns:a="http://schemas.openxmlformats.org/drawingml/2006/main" noGrp="1"/>
          </p:cNvSpPr>
          <p:nvPr/>
        </p:nvSpPr>
        <p:spPr>
          <a:xfrm xmlns:a="http://schemas.openxmlformats.org/drawingml/2006/main">
            <a:off x="6953250" y="4619625"/>
            <a:ext cx="4667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I changed my view because…</a:t>
            </a:r>
          </a:p>
        </p:txBody>
      </p:sp>
    </p:spTree>
    <p:extLst>
      <p:ext uri="{BB962C8B-B14F-4D97-AF65-F5344CB8AC3E}">
        <p14:creationId xmlns:p14="http://schemas.microsoft.com/office/powerpoint/2010/main" val="377498157"/>
      </p:ext>
    </p:extLst>
  </p:cSld>
</p:sld>
</file>

<file path=ppt/slides/slide7.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2292A4B-15B8-4770-BF7F-FD7B7153EFE2}"/>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201B2D20-F18D-4CFE-ACF4-232DEF9EC038}"/>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2     7</a:t>
            </a:r>
          </a:p>
        </p:txBody>
      </p:sp>
      <p:sp>
        <p:nvSpPr>
          <p:cNvPr id="3" name="">
            <a:extLst xmlns:a="http://schemas.openxmlformats.org/drawingml/2006/main">
              <a:ext uri="{FF2B5EF4-FFF2-40B4-BE49-F238E27FC236}">
                <a16:creationId xmlns:a16="http://schemas.microsoft.com/office/drawing/2014/main" id="{A04CD4FD-5E07-4FD9-A256-E1893EFC56B9}"/>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What do you try at the study table?</a:t>
            </a:r>
          </a:p>
        </p:txBody>
      </p:sp>
      <p:sp>
        <p:nvSpPr>
          <p:cNvPr id="4" name="">
            <a:extLst xmlns:a="http://schemas.openxmlformats.org/drawingml/2006/main">
              <a:ext uri="{FF2B5EF4-FFF2-40B4-BE49-F238E27FC236}">
                <a16:creationId xmlns:a16="http://schemas.microsoft.com/office/drawing/2014/main" id="{41C5CC4D-E791-42DF-8255-8F1CA938C828}"/>
              </a:ext>
            </a:extLst>
          </p:cNvPr>
          <p:cNvSpPr>
            <a:spLocks xmlns:a="http://schemas.openxmlformats.org/drawingml/2006/main" noGrp="1"/>
          </p:cNvSpPr>
          <p:nvPr/>
        </p:nvSpPr>
        <p:spPr>
          <a:xfrm xmlns:a="http://schemas.openxmlformats.org/drawingml/2006/main">
            <a:off x="552450" y="21907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A. Run the identical timed sheet again.</a:t>
            </a:r>
          </a:p>
        </p:txBody>
      </p:sp>
      <p:sp>
        <p:nvSpPr>
          <p:cNvPr id="5" name="">
            <a:extLst xmlns:a="http://schemas.openxmlformats.org/drawingml/2006/main">
              <a:ext uri="{FF2B5EF4-FFF2-40B4-BE49-F238E27FC236}">
                <a16:creationId xmlns:a16="http://schemas.microsoft.com/office/drawing/2014/main" id="{93F6DA69-12DA-4433-9767-2012D84AA6A7}"/>
              </a:ext>
            </a:extLst>
          </p:cNvPr>
          <p:cNvSpPr>
            <a:spLocks xmlns:a="http://schemas.openxmlformats.org/drawingml/2006/main" noGrp="1"/>
          </p:cNvSpPr>
          <p:nvPr/>
        </p:nvSpPr>
        <p:spPr>
          <a:xfrm xmlns:a="http://schemas.openxmlformats.org/drawingml/2006/main">
            <a:off x="552450" y="34099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B. Let Dec explain with a larger diagram, then compare the reasoning.</a:t>
            </a:r>
          </a:p>
        </p:txBody>
      </p:sp>
      <p:sp>
        <p:nvSpPr>
          <p:cNvPr id="6" name="">
            <a:extLst xmlns:a="http://schemas.openxmlformats.org/drawingml/2006/main">
              <a:ext uri="{FF2B5EF4-FFF2-40B4-BE49-F238E27FC236}">
                <a16:creationId xmlns:a16="http://schemas.microsoft.com/office/drawing/2014/main" id="{004E5C1A-7E0A-464C-BD21-B4D0DD723AFC}"/>
              </a:ext>
            </a:extLst>
          </p:cNvPr>
          <p:cNvSpPr>
            <a:spLocks xmlns:a="http://schemas.openxmlformats.org/drawingml/2006/main" noGrp="1"/>
          </p:cNvSpPr>
          <p:nvPr/>
        </p:nvSpPr>
        <p:spPr>
          <a:xfrm xmlns:a="http://schemas.openxmlformats.org/drawingml/2006/main">
            <a:off x="552450" y="46291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C. Tell Dec he definitely needs an IEP.</a:t>
            </a:r>
          </a:p>
        </p:txBody>
      </p:sp>
    </p:spTree>
    <p:extLst>
      <p:ext uri="{BB962C8B-B14F-4D97-AF65-F5344CB8AC3E}">
        <p14:creationId xmlns:p14="http://schemas.microsoft.com/office/powerpoint/2010/main" val="175014587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1B2A004-FB45-4061-8F00-10C3476AE7CF}"/>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FEE2A58C-3213-40C6-AE50-946F00AAAEA1}"/>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8</a:t>
            </a:r>
          </a:p>
        </p:txBody>
      </p:sp>
      <p:sp>
        <p:nvSpPr>
          <p:cNvPr id="3" name="">
            <a:extLst xmlns:a="http://schemas.openxmlformats.org/drawingml/2006/main">
              <a:ext uri="{FF2B5EF4-FFF2-40B4-BE49-F238E27FC236}">
                <a16:creationId xmlns:a16="http://schemas.microsoft.com/office/drawing/2014/main" id="{8ED048E7-01B3-42A5-AD2A-4AD7A5EE6225}"/>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What should a message to the teacher say?</a:t>
            </a:r>
          </a:p>
        </p:txBody>
      </p:sp>
      <p:sp>
        <p:nvSpPr>
          <p:cNvPr id="4" name="">
            <a:extLst xmlns:a="http://schemas.openxmlformats.org/drawingml/2006/main">
              <a:ext uri="{FF2B5EF4-FFF2-40B4-BE49-F238E27FC236}">
                <a16:creationId xmlns:a16="http://schemas.microsoft.com/office/drawing/2014/main" id="{6C30FE39-4F5C-4A1F-913D-A706E18B6B1A}"/>
              </a:ext>
            </a:extLst>
          </p:cNvPr>
          <p:cNvSpPr>
            <a:spLocks xmlns:a="http://schemas.openxmlformats.org/drawingml/2006/main" noGrp="1"/>
          </p:cNvSpPr>
          <p:nvPr/>
        </p:nvSpPr>
        <p:spPr>
          <a:xfrm xmlns:a="http://schemas.openxmlformats.org/drawingml/2006/main">
            <a:off x="552450" y="214312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A. The test is illegal.</a:t>
            </a:r>
          </a:p>
        </p:txBody>
      </p:sp>
      <p:sp>
        <p:nvSpPr>
          <p:cNvPr id="5" name="">
            <a:extLst xmlns:a="http://schemas.openxmlformats.org/drawingml/2006/main">
              <a:ext uri="{FF2B5EF4-FFF2-40B4-BE49-F238E27FC236}">
                <a16:creationId xmlns:a16="http://schemas.microsoft.com/office/drawing/2014/main" id="{21243E59-772F-47AF-9075-147F9EE078AF}"/>
              </a:ext>
            </a:extLst>
          </p:cNvPr>
          <p:cNvSpPr>
            <a:spLocks xmlns:a="http://schemas.openxmlformats.org/drawingml/2006/main" noGrp="1"/>
          </p:cNvSpPr>
          <p:nvPr/>
        </p:nvSpPr>
        <p:spPr>
          <a:xfrm xmlns:a="http://schemas.openxmlformats.org/drawingml/2006/main">
            <a:off x="552450" y="3429000"/>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B. Dec struggled, so the content should be easier.</a:t>
            </a:r>
          </a:p>
        </p:txBody>
      </p:sp>
      <p:sp>
        <p:nvSpPr>
          <p:cNvPr id="6" name="">
            <a:extLst xmlns:a="http://schemas.openxmlformats.org/drawingml/2006/main">
              <a:ext uri="{FF2B5EF4-FFF2-40B4-BE49-F238E27FC236}">
                <a16:creationId xmlns:a16="http://schemas.microsoft.com/office/drawing/2014/main" id="{4296B747-AEF1-4B0C-8A1D-193B282C22E3}"/>
              </a:ext>
            </a:extLst>
          </p:cNvPr>
          <p:cNvSpPr>
            <a:spLocks xmlns:a="http://schemas.openxmlformats.org/drawingml/2006/main" noGrp="1"/>
          </p:cNvSpPr>
          <p:nvPr/>
        </p:nvSpPr>
        <p:spPr>
          <a:xfrm xmlns:a="http://schemas.openxmlformats.org/drawingml/2006/main">
            <a:off x="552450" y="471487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C. Here is what Dec could explain and where he got stuck. Can we discuss the goal and support options?</a:t>
            </a:r>
          </a:p>
        </p:txBody>
      </p:sp>
    </p:spTree>
    <p:extLst>
      <p:ext uri="{BB962C8B-B14F-4D97-AF65-F5344CB8AC3E}">
        <p14:creationId xmlns:p14="http://schemas.microsoft.com/office/powerpoint/2010/main" val="137037014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60FC8F2-4BF8-484B-AA71-05CBF91BD74C}"/>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A63BD389-28F2-46AA-A4BA-6E71FA6545A4}"/>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9</a:t>
            </a:r>
          </a:p>
        </p:txBody>
      </p:sp>
      <p:sp>
        <p:nvSpPr>
          <p:cNvPr id="3" name="">
            <a:extLst xmlns:a="http://schemas.openxmlformats.org/drawingml/2006/main">
              <a:ext uri="{FF2B5EF4-FFF2-40B4-BE49-F238E27FC236}">
                <a16:creationId xmlns:a16="http://schemas.microsoft.com/office/drawing/2014/main" id="{2B42FB9D-1D7D-4246-80DA-AD51BB6F9F85}"/>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Make something someone can use</a:t>
            </a:r>
          </a:p>
        </p:txBody>
      </p:sp>
      <p:sp>
        <p:nvSpPr>
          <p:cNvPr id="4" name="">
            <a:extLst xmlns:a="http://schemas.openxmlformats.org/drawingml/2006/main">
              <a:ext uri="{FF2B5EF4-FFF2-40B4-BE49-F238E27FC236}">
                <a16:creationId xmlns:a16="http://schemas.microsoft.com/office/drawing/2014/main" id="{CB5DA79E-F2D2-41FE-9546-32137EE1ED2E}"/>
              </a:ext>
            </a:extLst>
          </p:cNvPr>
          <p:cNvSpPr>
            <a:spLocks xmlns:a="http://schemas.openxmlformats.org/drawingml/2006/main" noGrp="1"/>
          </p:cNvSpPr>
          <p:nvPr/>
        </p:nvSpPr>
        <p:spPr>
          <a:xfrm xmlns:a="http://schemas.openxmlformats.org/drawingml/2006/main">
            <a:off x="523875" y="2000250"/>
            <a:ext cx="5238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234EDB"/>
                </a:solidFill>
                <a:latin typeface="NPW Common"/>
                <a:ea typeface="NPW Common"/>
                <a:cs typeface="NPW Common"/>
              </a:defRPr>
            </a:pPr>
            <a:r>
              <a:rPr sz="2550" b="1">
                <a:solidFill>
                  <a:srgbClr val="234EDB"/>
                </a:solidFill>
                <a:latin typeface="NPW Common"/>
                <a:ea typeface="NPW Common"/>
                <a:cs typeface="NPW Common"/>
              </a:rPr>
              <a:t>Make a short support conversation starter, with Dec’s permission.</a:t>
            </a:r>
          </a:p>
        </p:txBody>
      </p:sp>
      <p:sp>
        <p:nvSpPr>
          <p:cNvPr id="5" name="">
            <a:extLst xmlns:a="http://schemas.openxmlformats.org/drawingml/2006/main">
              <a:ext uri="{FF2B5EF4-FFF2-40B4-BE49-F238E27FC236}">
                <a16:creationId xmlns:a16="http://schemas.microsoft.com/office/drawing/2014/main" id="{93DCA5D8-A04A-40AF-967F-C38941F3D5B2}"/>
              </a:ext>
            </a:extLst>
          </p:cNvPr>
          <p:cNvSpPr>
            <a:spLocks xmlns:a="http://schemas.openxmlformats.org/drawingml/2006/main" noGrp="1"/>
          </p:cNvSpPr>
          <p:nvPr/>
        </p:nvSpPr>
        <p:spPr>
          <a:xfrm xmlns:a="http://schemas.openxmlformats.org/drawingml/2006/main">
            <a:off x="523875" y="3810000"/>
            <a:ext cx="5095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Name the learning goal, two observations, one unknown and a question for the teacher. Keep private records out.</a:t>
            </a:r>
          </a:p>
        </p:txBody>
      </p:sp>
      <p:sp>
        <p:nvSpPr>
          <p:cNvPr id="6" name="">
            <a:extLst xmlns:a="http://schemas.openxmlformats.org/drawingml/2006/main">
              <a:ext uri="{FF2B5EF4-FFF2-40B4-BE49-F238E27FC236}">
                <a16:creationId xmlns:a16="http://schemas.microsoft.com/office/drawing/2014/main" id="{8D692E3B-86AC-4DA0-BBE3-B6A527023B94}"/>
              </a:ext>
            </a:extLst>
          </p:cNvPr>
          <p:cNvSpPr>
            <a:spLocks xmlns:a="http://schemas.openxmlformats.org/drawingml/2006/main" noGrp="1"/>
          </p:cNvSpPr>
          <p:nvPr/>
        </p:nvSpPr>
        <p:spPr>
          <a:xfrm xmlns:a="http://schemas.openxmlformats.org/drawingml/2006/main">
            <a:off x="523875" y="5753100"/>
            <a:ext cx="571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182B41"/>
                </a:solidFill>
                <a:latin typeface="NPW Common"/>
                <a:ea typeface="NPW Common"/>
                <a:cs typeface="NPW Common"/>
              </a:defRPr>
            </a:pPr>
            <a:r>
              <a:rPr sz="1650" b="0">
                <a:solidFill>
                  <a:srgbClr val="182B41"/>
                </a:solidFill>
                <a:latin typeface="NPW Common"/>
                <a:ea typeface="NPW Common"/>
                <a:cs typeface="NPW Common"/>
              </a:rPr>
              <a:t>Writing, audio or a paper draft all work.</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303be2d53294ba6"/>
          <a:stretch xmlns:a="http://schemas.openxmlformats.org/drawingml/2006/main"/>
        </p:blipFill>
        <p:spPr>
          <a:xfrm xmlns:a="http://schemas.openxmlformats.org/drawingml/2006/main">
            <a:off x="6191250" y="2241054"/>
            <a:ext cx="5476875" cy="3080742"/>
          </a:xfrm>
          <a:prstGeom xmlns:a="http://schemas.openxmlformats.org/drawingml/2006/main" prst="rect">
            <a:avLst/>
          </a:prstGeom>
        </p:spPr>
      </p:pic>
    </p:spTree>
    <p:extLst>
      <p:ext uri="{BB962C8B-B14F-4D97-AF65-F5344CB8AC3E}">
        <p14:creationId xmlns:p14="http://schemas.microsoft.com/office/powerpoint/2010/main" val="793208621"/>
      </p:ext>
    </p:extLst>
  </p:cSld>
</p:sld>
</file>

<file path=ppt/slides/slide10.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A970CD0-8755-4AD6-BC71-C19CB5BEB3B4}"/>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D4D845DC-DC81-4085-B287-2EF6D425288C}"/>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10</a:t>
            </a:r>
          </a:p>
        </p:txBody>
      </p:sp>
      <p:sp>
        <p:nvSpPr>
          <p:cNvPr id="3" name="">
            <a:extLst xmlns:a="http://schemas.openxmlformats.org/drawingml/2006/main">
              <a:ext uri="{FF2B5EF4-FFF2-40B4-BE49-F238E27FC236}">
                <a16:creationId xmlns:a16="http://schemas.microsoft.com/office/drawing/2014/main" id="{F6B02D9C-9269-4DC2-88D0-B7F209EC3310}"/>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response to test</a:t>
            </a:r>
          </a:p>
        </p:txBody>
      </p:sp>
      <p:sp>
        <p:nvSpPr>
          <p:cNvPr id="4" name="">
            <a:extLst xmlns:a="http://schemas.openxmlformats.org/drawingml/2006/main">
              <a:ext uri="{FF2B5EF4-FFF2-40B4-BE49-F238E27FC236}">
                <a16:creationId xmlns:a16="http://schemas.microsoft.com/office/drawing/2014/main" id="{E92E2CE3-F818-4256-B4F5-81AF1C872599}"/>
              </a:ext>
            </a:extLst>
          </p:cNvPr>
          <p:cNvSpPr>
            <a:spLocks xmlns:a="http://schemas.openxmlformats.org/drawingml/2006/main" noGrp="1"/>
          </p:cNvSpPr>
          <p:nvPr/>
        </p:nvSpPr>
        <p:spPr>
          <a:xfrm xmlns:a="http://schemas.openxmlformats.org/drawingml/2006/main">
            <a:off x="666750" y="2190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0">
                <a:solidFill>
                  <a:srgbClr val="182B41"/>
                </a:solidFill>
                <a:latin typeface="NPW Common"/>
                <a:ea typeface="NPW Common"/>
                <a:cs typeface="NPW Common"/>
              </a:defRPr>
            </a:pPr>
            <a:r>
              <a:rPr sz="2475" b="0">
                <a:solidFill>
                  <a:srgbClr val="182B41"/>
                </a:solidFill>
                <a:latin typeface="NPW Common"/>
                <a:ea typeface="NPW Common"/>
                <a:cs typeface="NPW Common"/>
              </a:rPr>
              <a:t>We were practicing how circuits work. I could trace the route aloud, but lost my place in the written layout. Could we discuss how the task measures that goal and what support options are available? I can bring both examples.</a:t>
            </a:r>
          </a:p>
        </p:txBody>
      </p:sp>
      <p:sp>
        <p:nvSpPr>
          <p:cNvPr id="5" name="">
            <a:extLst xmlns:a="http://schemas.openxmlformats.org/drawingml/2006/main">
              <a:ext uri="{FF2B5EF4-FFF2-40B4-BE49-F238E27FC236}">
                <a16:creationId xmlns:a16="http://schemas.microsoft.com/office/drawing/2014/main" id="{93758013-33CA-47E2-9310-DD7CC2ADF5A5}"/>
              </a:ext>
            </a:extLst>
          </p:cNvPr>
          <p:cNvSpPr>
            <a:spLocks xmlns:a="http://schemas.openxmlformats.org/drawingml/2006/main" noGrp="1"/>
          </p:cNvSpPr>
          <p:nvPr/>
        </p:nvSpPr>
        <p:spPr>
          <a:xfrm xmlns:a="http://schemas.openxmlformats.org/drawingml/2006/main">
            <a:off x="666750" y="52387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325" b="1">
                <a:solidFill>
                  <a:srgbClr val="234EDB"/>
                </a:solidFill>
                <a:latin typeface="NPW Common"/>
                <a:ea typeface="NPW Common"/>
                <a:cs typeface="NPW Common"/>
              </a:defRPr>
            </a:pPr>
            <a:r>
              <a:rPr sz="2325" b="1">
                <a:solidFill>
                  <a:srgbClr val="234EDB"/>
                </a:solidFill>
                <a:latin typeface="NPW Common"/>
                <a:ea typeface="NPW Common"/>
                <a:cs typeface="NPW Common"/>
              </a:rPr>
              <a:t>Which part is supported? What would you revise?</a:t>
            </a:r>
          </a:p>
        </p:txBody>
      </p:sp>
    </p:spTree>
    <p:extLst>
      <p:ext uri="{BB962C8B-B14F-4D97-AF65-F5344CB8AC3E}">
        <p14:creationId xmlns:p14="http://schemas.microsoft.com/office/powerpoint/2010/main" val="153898426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75F60A7-4F5A-4B87-8A39-65332A322E88}"/>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CDED10F0-4948-469F-AAD8-70E26CD565D1}"/>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11</a:t>
            </a:r>
          </a:p>
        </p:txBody>
      </p:sp>
      <p:sp>
        <p:nvSpPr>
          <p:cNvPr id="3" name="">
            <a:extLst xmlns:a="http://schemas.openxmlformats.org/drawingml/2006/main">
              <a:ext uri="{FF2B5EF4-FFF2-40B4-BE49-F238E27FC236}">
                <a16:creationId xmlns:a16="http://schemas.microsoft.com/office/drawing/2014/main" id="{F5CE7A92-E8AD-4845-937E-BDA1EA93513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Where could this go next?</a:t>
            </a:r>
          </a:p>
        </p:txBody>
      </p:sp>
      <p:sp>
        <p:nvSpPr>
          <p:cNvPr id="4" name="">
            <a:extLst xmlns:a="http://schemas.openxmlformats.org/drawingml/2006/main">
              <a:ext uri="{FF2B5EF4-FFF2-40B4-BE49-F238E27FC236}">
                <a16:creationId xmlns:a16="http://schemas.microsoft.com/office/drawing/2014/main" id="{E5E75627-E7A7-4680-8EFB-E5635142DC51}"/>
              </a:ext>
            </a:extLst>
          </p:cNvPr>
          <p:cNvSpPr>
            <a:spLocks xmlns:a="http://schemas.openxmlformats.org/drawingml/2006/main" noGrp="1"/>
          </p:cNvSpPr>
          <p:nvPr/>
        </p:nvSpPr>
        <p:spPr>
          <a:xfrm xmlns:a="http://schemas.openxmlformats.org/drawingml/2006/main">
            <a:off x="523875" y="2095500"/>
            <a:ext cx="4953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182B41"/>
                </a:solidFill>
                <a:latin typeface="NPW Common"/>
                <a:ea typeface="NPW Common"/>
                <a:cs typeface="NPW Common"/>
              </a:defRPr>
            </a:pPr>
            <a:r>
              <a:rPr sz="2475" b="1">
                <a:solidFill>
                  <a:srgbClr val="182B41"/>
                </a:solidFill>
                <a:latin typeface="NPW Common"/>
                <a:ea typeface="NPW Common"/>
                <a:cs typeface="NPW Common"/>
              </a:rPr>
              <a:t>Find the school’s published route for asking about learning support. Write a question rather than submitting a classmate’s details.</a:t>
            </a:r>
          </a:p>
        </p:txBody>
      </p:sp>
      <p:sp>
        <p:nvSpPr>
          <p:cNvPr id="5" name="">
            <a:extLst xmlns:a="http://schemas.openxmlformats.org/drawingml/2006/main">
              <a:ext uri="{FF2B5EF4-FFF2-40B4-BE49-F238E27FC236}">
                <a16:creationId xmlns:a16="http://schemas.microsoft.com/office/drawing/2014/main" id="{D1342BAE-5F92-43C7-A28B-5949CBA25491}"/>
              </a:ext>
            </a:extLst>
          </p:cNvPr>
          <p:cNvSpPr>
            <a:spLocks xmlns:a="http://schemas.openxmlformats.org/drawingml/2006/main" noGrp="1"/>
          </p:cNvSpPr>
          <p:nvPr/>
        </p:nvSpPr>
        <p:spPr>
          <a:xfrm xmlns:a="http://schemas.openxmlformats.org/drawingml/2006/main">
            <a:off x="523875" y="4762500"/>
            <a:ext cx="4953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34EDB"/>
                </a:solidFill>
                <a:latin typeface="NPW Common"/>
                <a:ea typeface="NPW Common"/>
                <a:cs typeface="NPW Common"/>
              </a:defRPr>
            </a:pPr>
            <a:r>
              <a:rPr sz="1875" b="0">
                <a:solidFill>
                  <a:srgbClr val="234EDB"/>
                </a:solidFill>
                <a:latin typeface="NPW Common"/>
                <a:ea typeface="NPW Common"/>
                <a:cs typeface="NPW Common"/>
              </a:rPr>
              <a:t>A private question or draft counts. You choose how to take part.</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6499c1aa8aae4871"/>
          <a:stretch xmlns:a="http://schemas.openxmlformats.org/drawingml/2006/main"/>
        </p:blipFill>
        <p:spPr>
          <a:xfrm xmlns:a="http://schemas.openxmlformats.org/drawingml/2006/main">
            <a:off x="6048375" y="2253258"/>
            <a:ext cx="5619750" cy="3161109"/>
          </a:xfrm>
          <a:prstGeom xmlns:a="http://schemas.openxmlformats.org/drawingml/2006/main" prst="rect">
            <a:avLst/>
          </a:prstGeom>
        </p:spPr>
      </p:pic>
    </p:spTree>
    <p:extLst>
      <p:ext uri="{BB962C8B-B14F-4D97-AF65-F5344CB8AC3E}">
        <p14:creationId xmlns:p14="http://schemas.microsoft.com/office/powerpoint/2010/main" val="118993085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3BC7972-C8B3-41DA-9764-B013B97092E0}"/>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DAA61EEB-F5D9-4EE9-9B2B-61BF67E65999}"/>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12</a:t>
            </a:r>
          </a:p>
        </p:txBody>
      </p:sp>
      <p:sp>
        <p:nvSpPr>
          <p:cNvPr id="3" name="">
            <a:extLst xmlns:a="http://schemas.openxmlformats.org/drawingml/2006/main">
              <a:ext uri="{FF2B5EF4-FFF2-40B4-BE49-F238E27FC236}">
                <a16:creationId xmlns:a16="http://schemas.microsoft.com/office/drawing/2014/main" id="{3815BE0A-DCFD-40DB-95E5-84B0D5369B90}"/>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Your take, with something behind it</a:t>
            </a:r>
          </a:p>
        </p:txBody>
      </p:sp>
      <p:sp>
        <p:nvSpPr>
          <p:cNvPr id="4" name="">
            <a:extLst xmlns:a="http://schemas.openxmlformats.org/drawingml/2006/main">
              <a:ext uri="{FF2B5EF4-FFF2-40B4-BE49-F238E27FC236}">
                <a16:creationId xmlns:a16="http://schemas.microsoft.com/office/drawing/2014/main" id="{343EF6E6-1575-4A3E-9B03-1DE2361E534E}"/>
              </a:ext>
            </a:extLst>
          </p:cNvPr>
          <p:cNvSpPr>
            <a:spLocks xmlns:a="http://schemas.openxmlformats.org/drawingml/2006/main" noGrp="1"/>
          </p:cNvSpPr>
          <p:nvPr/>
        </p:nvSpPr>
        <p:spPr>
          <a:xfrm xmlns:a="http://schemas.openxmlformats.org/drawingml/2006/main">
            <a:off x="571500" y="2095500"/>
            <a:ext cx="676275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My claim is clear.</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point to evidence.</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named a limit.</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Someone knows the next step.</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explain my revision.</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17fd54d1b314c16"/>
          <a:stretch xmlns:a="http://schemas.openxmlformats.org/drawingml/2006/main"/>
        </p:blipFill>
        <p:spPr>
          <a:xfrm xmlns:a="http://schemas.openxmlformats.org/drawingml/2006/main">
            <a:off x="8804188" y="1924050"/>
            <a:ext cx="1822625" cy="3238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7C01578-9106-4ACD-A698-6ED4A3EBDC12}"/>
              </a:ext>
            </a:extLst>
          </p:cNvPr>
          <p:cNvSpPr>
            <a:spLocks xmlns:a="http://schemas.openxmlformats.org/drawingml/2006/main" noGrp="1"/>
          </p:cNvSpPr>
          <p:nvPr/>
        </p:nvSpPr>
        <p:spPr>
          <a:xfrm xmlns:a="http://schemas.openxmlformats.org/drawingml/2006/main">
            <a:off x="8191500" y="5219700"/>
            <a:ext cx="3238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Keep the question going.</a:t>
            </a:r>
          </a:p>
        </p:txBody>
      </p:sp>
      <p:sp>
        <p:nvSpPr>
          <p:cNvPr id="7" name="">
            <a:extLst xmlns:a="http://schemas.openxmlformats.org/drawingml/2006/main">
              <a:ext uri="{FF2B5EF4-FFF2-40B4-BE49-F238E27FC236}">
                <a16:creationId xmlns:a16="http://schemas.microsoft.com/office/drawing/2014/main" id="{63BB6534-4166-4439-B9F6-BA3C904761CE}"/>
              </a:ext>
            </a:extLst>
          </p:cNvPr>
          <p:cNvSpPr>
            <a:spLocks xmlns:a="http://schemas.openxmlformats.org/drawingml/2006/main" noGrp="1"/>
          </p:cNvSpPr>
          <p:nvPr/>
        </p:nvSpPr>
        <p:spPr>
          <a:xfrm xmlns:a="http://schemas.openxmlformats.org/drawingml/2006/main">
            <a:off x="8191500" y="5953125"/>
            <a:ext cx="323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182B41"/>
                </a:solidFill>
                <a:latin typeface="NPW Common"/>
                <a:ea typeface="NPW Common"/>
                <a:cs typeface="NPW Common"/>
              </a:defRPr>
            </a:pPr>
            <a:r>
              <a:rPr sz="1350" b="0">
                <a:solidFill>
                  <a:srgbClr val="182B41"/>
                </a:solidFill>
                <a:latin typeface="NPW Common"/>
                <a:ea typeface="NPW Common"/>
                <a:cs typeface="NPW Common"/>
              </a:rPr>
              <a:t>Sources and teaching notes are in this deck.</a:t>
            </a:r>
          </a:p>
        </p:txBody>
      </p:sp>
    </p:spTree>
    <p:extLst>
      <p:ext uri="{BB962C8B-B14F-4D97-AF65-F5344CB8AC3E}">
        <p14:creationId xmlns:p14="http://schemas.microsoft.com/office/powerpoint/2010/main" val="77328675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17F0EC6-DC36-438A-9114-ECD041A6425D}"/>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349AEFB5-3770-4B03-B689-2425535AFF4E}"/>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13</a:t>
            </a:r>
          </a:p>
        </p:txBody>
      </p:sp>
      <p:sp>
        <p:nvSpPr>
          <p:cNvPr id="3" name="">
            <a:extLst xmlns:a="http://schemas.openxmlformats.org/drawingml/2006/main">
              <a:ext uri="{FF2B5EF4-FFF2-40B4-BE49-F238E27FC236}">
                <a16:creationId xmlns:a16="http://schemas.microsoft.com/office/drawing/2014/main" id="{F2E56E71-8D7D-4654-A7AB-4ACCDF4264BB}"/>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method behind the move</a:t>
            </a:r>
          </a:p>
        </p:txBody>
      </p:sp>
      <p:sp>
        <p:nvSpPr>
          <p:cNvPr id="4" name="">
            <a:extLst xmlns:a="http://schemas.openxmlformats.org/drawingml/2006/main">
              <a:ext uri="{FF2B5EF4-FFF2-40B4-BE49-F238E27FC236}">
                <a16:creationId xmlns:a16="http://schemas.microsoft.com/office/drawing/2014/main" id="{2532417E-C0D1-41C9-B62C-92F3B4CD39C9}"/>
              </a:ext>
            </a:extLst>
          </p:cNvPr>
          <p:cNvSpPr>
            <a:spLocks xmlns:a="http://schemas.openxmlformats.org/drawingml/2006/main" noGrp="1"/>
          </p:cNvSpPr>
          <p:nvPr/>
        </p:nvSpPr>
        <p:spPr>
          <a:xfrm xmlns:a="http://schemas.openxmlformats.org/drawingml/2006/main">
            <a:off x="523875" y="18859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1">
                <a:solidFill>
                  <a:srgbClr val="234EDB"/>
                </a:solidFill>
                <a:latin typeface="NPW Common"/>
                <a:ea typeface="NPW Common"/>
                <a:cs typeface="NPW Common"/>
              </a:defRPr>
            </a:pPr>
            <a:r>
              <a:rPr sz="2400" b="1">
                <a:solidFill>
                  <a:srgbClr val="234EDB"/>
                </a:solidFill>
                <a:latin typeface="NPW Common"/>
                <a:ea typeface="NPW Common"/>
                <a:cs typeface="NPW Common"/>
              </a:rPr>
              <a:t>Issue, rule, application, conclusion</a:t>
            </a:r>
          </a:p>
        </p:txBody>
      </p:sp>
      <p:sp>
        <p:nvSpPr>
          <p:cNvPr id="5" name="">
            <a:extLst xmlns:a="http://schemas.openxmlformats.org/drawingml/2006/main">
              <a:ext uri="{FF2B5EF4-FFF2-40B4-BE49-F238E27FC236}">
                <a16:creationId xmlns:a16="http://schemas.microsoft.com/office/drawing/2014/main" id="{EA05BD1D-397A-4F98-A475-03046F07B06F}"/>
              </a:ext>
            </a:extLst>
          </p:cNvPr>
          <p:cNvSpPr>
            <a:spLocks xmlns:a="http://schemas.openxmlformats.org/drawingml/2006/main" noGrp="1"/>
          </p:cNvSpPr>
          <p:nvPr/>
        </p:nvSpPr>
        <p:spPr>
          <a:xfrm xmlns:a="http://schemas.openxmlformats.org/drawingml/2006/main">
            <a:off x="52387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1  Issue</a:t>
            </a:r>
          </a:p>
        </p:txBody>
      </p:sp>
      <p:sp>
        <p:nvSpPr>
          <p:cNvPr id="6" name="">
            <a:extLst xmlns:a="http://schemas.openxmlformats.org/drawingml/2006/main">
              <a:ext uri="{FF2B5EF4-FFF2-40B4-BE49-F238E27FC236}">
                <a16:creationId xmlns:a16="http://schemas.microsoft.com/office/drawing/2014/main" id="{90E334B4-B97C-406A-B3D6-17548E4D4638}"/>
              </a:ext>
            </a:extLst>
          </p:cNvPr>
          <p:cNvSpPr>
            <a:spLocks xmlns:a="http://schemas.openxmlformats.org/drawingml/2006/main" noGrp="1"/>
          </p:cNvSpPr>
          <p:nvPr/>
        </p:nvSpPr>
        <p:spPr>
          <a:xfrm xmlns:a="http://schemas.openxmlformats.org/drawingml/2006/main">
            <a:off x="52387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Are we checking circuit understanding, reading speed, or both?</a:t>
            </a:r>
          </a:p>
        </p:txBody>
      </p:sp>
      <p:sp>
        <p:nvSpPr>
          <p:cNvPr id="7" name="">
            <a:extLst xmlns:a="http://schemas.openxmlformats.org/drawingml/2006/main">
              <a:ext uri="{FF2B5EF4-FFF2-40B4-BE49-F238E27FC236}">
                <a16:creationId xmlns:a16="http://schemas.microsoft.com/office/drawing/2014/main" id="{58816844-002B-47D4-8B3E-6493131F6A25}"/>
              </a:ext>
            </a:extLst>
          </p:cNvPr>
          <p:cNvSpPr>
            <a:spLocks xmlns:a="http://schemas.openxmlformats.org/drawingml/2006/main" noGrp="1"/>
          </p:cNvSpPr>
          <p:nvPr/>
        </p:nvSpPr>
        <p:spPr>
          <a:xfrm xmlns:a="http://schemas.openxmlformats.org/drawingml/2006/main">
            <a:off x="614362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2  Rule</a:t>
            </a:r>
          </a:p>
        </p:txBody>
      </p:sp>
      <p:sp>
        <p:nvSpPr>
          <p:cNvPr id="8" name="">
            <a:extLst xmlns:a="http://schemas.openxmlformats.org/drawingml/2006/main">
              <a:ext uri="{FF2B5EF4-FFF2-40B4-BE49-F238E27FC236}">
                <a16:creationId xmlns:a16="http://schemas.microsoft.com/office/drawing/2014/main" id="{04953BDF-75F1-458C-864B-BD1925B0A227}"/>
              </a:ext>
            </a:extLst>
          </p:cNvPr>
          <p:cNvSpPr>
            <a:spLocks xmlns:a="http://schemas.openxmlformats.org/drawingml/2006/main" noGrp="1"/>
          </p:cNvSpPr>
          <p:nvPr/>
        </p:nvSpPr>
        <p:spPr>
          <a:xfrm xmlns:a="http://schemas.openxmlformats.org/drawingml/2006/main">
            <a:off x="614362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Separate the task goal from IDEA rules for a formal evaluation.</a:t>
            </a:r>
          </a:p>
        </p:txBody>
      </p:sp>
      <p:sp>
        <p:nvSpPr>
          <p:cNvPr id="9" name="">
            <a:extLst xmlns:a="http://schemas.openxmlformats.org/drawingml/2006/main">
              <a:ext uri="{FF2B5EF4-FFF2-40B4-BE49-F238E27FC236}">
                <a16:creationId xmlns:a16="http://schemas.microsoft.com/office/drawing/2014/main" id="{31B5CD80-BF44-4AF1-81BD-DE408371D38E}"/>
              </a:ext>
            </a:extLst>
          </p:cNvPr>
          <p:cNvSpPr>
            <a:spLocks xmlns:a="http://schemas.openxmlformats.org/drawingml/2006/main" noGrp="1"/>
          </p:cNvSpPr>
          <p:nvPr/>
        </p:nvSpPr>
        <p:spPr>
          <a:xfrm xmlns:a="http://schemas.openxmlformats.org/drawingml/2006/main">
            <a:off x="52387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3  Application</a:t>
            </a:r>
          </a:p>
        </p:txBody>
      </p:sp>
      <p:sp>
        <p:nvSpPr>
          <p:cNvPr id="10" name="">
            <a:extLst xmlns:a="http://schemas.openxmlformats.org/drawingml/2006/main">
              <a:ext uri="{FF2B5EF4-FFF2-40B4-BE49-F238E27FC236}">
                <a16:creationId xmlns:a16="http://schemas.microsoft.com/office/drawing/2014/main" id="{F6EA3A47-465C-4F33-9CE4-53078D87C081}"/>
              </a:ext>
            </a:extLst>
          </p:cNvPr>
          <p:cNvSpPr>
            <a:spLocks xmlns:a="http://schemas.openxmlformats.org/drawingml/2006/main" noGrp="1"/>
          </p:cNvSpPr>
          <p:nvPr/>
        </p:nvSpPr>
        <p:spPr>
          <a:xfrm xmlns:a="http://schemas.openxmlformats.org/drawingml/2006/main">
            <a:off x="52387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Compare Dec’s spoken explanation with his written attempt. Name what the mismatch leaves unresolved.</a:t>
            </a:r>
          </a:p>
        </p:txBody>
      </p:sp>
      <p:sp>
        <p:nvSpPr>
          <p:cNvPr id="11" name="">
            <a:extLst xmlns:a="http://schemas.openxmlformats.org/drawingml/2006/main">
              <a:ext uri="{FF2B5EF4-FFF2-40B4-BE49-F238E27FC236}">
                <a16:creationId xmlns:a16="http://schemas.microsoft.com/office/drawing/2014/main" id="{2517F832-0612-4E8F-89E5-D75235E3FEC5}"/>
              </a:ext>
            </a:extLst>
          </p:cNvPr>
          <p:cNvSpPr>
            <a:spLocks xmlns:a="http://schemas.openxmlformats.org/drawingml/2006/main" noGrp="1"/>
          </p:cNvSpPr>
          <p:nvPr/>
        </p:nvSpPr>
        <p:spPr>
          <a:xfrm xmlns:a="http://schemas.openxmlformats.org/drawingml/2006/main">
            <a:off x="614362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4  Conclusion</a:t>
            </a:r>
          </a:p>
        </p:txBody>
      </p:sp>
      <p:sp>
        <p:nvSpPr>
          <p:cNvPr id="12" name="">
            <a:extLst xmlns:a="http://schemas.openxmlformats.org/drawingml/2006/main">
              <a:ext uri="{FF2B5EF4-FFF2-40B4-BE49-F238E27FC236}">
                <a16:creationId xmlns:a16="http://schemas.microsoft.com/office/drawing/2014/main" id="{1B1314F2-EDCD-4A51-A309-D516E9406FE3}"/>
              </a:ext>
            </a:extLst>
          </p:cNvPr>
          <p:cNvSpPr>
            <a:spLocks xmlns:a="http://schemas.openxmlformats.org/drawingml/2006/main" noGrp="1"/>
          </p:cNvSpPr>
          <p:nvPr/>
        </p:nvSpPr>
        <p:spPr>
          <a:xfrm xmlns:a="http://schemas.openxmlformats.org/drawingml/2006/main">
            <a:off x="614362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Propose a demonstration of the same goal and one question to ask next.</a:t>
            </a:r>
          </a:p>
        </p:txBody>
      </p:sp>
    </p:spTree>
    <p:extLst>
      <p:ext uri="{BB962C8B-B14F-4D97-AF65-F5344CB8AC3E}">
        <p14:creationId xmlns:p14="http://schemas.microsoft.com/office/powerpoint/2010/main" val="92919007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FC80304-8E37-4A36-BAA1-A16F1A716209}"/>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53312F9E-9AEE-45C8-B3DA-180D56595553}"/>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2     14</a:t>
            </a:r>
          </a:p>
        </p:txBody>
      </p:sp>
      <p:sp>
        <p:nvSpPr>
          <p:cNvPr id="3" name="">
            <a:extLst xmlns:a="http://schemas.openxmlformats.org/drawingml/2006/main">
              <a:ext uri="{FF2B5EF4-FFF2-40B4-BE49-F238E27FC236}">
                <a16:creationId xmlns:a16="http://schemas.microsoft.com/office/drawing/2014/main" id="{93165B6E-C8CF-4E91-87CB-65745F86EFB5}"/>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workshop can go deeper</a:t>
            </a:r>
          </a:p>
        </p:txBody>
      </p:sp>
      <p:sp>
        <p:nvSpPr>
          <p:cNvPr id="4" name="">
            <a:extLst xmlns:a="http://schemas.openxmlformats.org/drawingml/2006/main">
              <a:ext uri="{FF2B5EF4-FFF2-40B4-BE49-F238E27FC236}">
                <a16:creationId xmlns:a16="http://schemas.microsoft.com/office/drawing/2014/main" id="{102DBB07-B64D-4243-BC8A-18FBCB1048A0}"/>
              </a:ext>
            </a:extLst>
          </p:cNvPr>
          <p:cNvSpPr>
            <a:spLocks xmlns:a="http://schemas.openxmlformats.org/drawingml/2006/main" noGrp="1"/>
          </p:cNvSpPr>
          <p:nvPr/>
        </p:nvSpPr>
        <p:spPr>
          <a:xfrm xmlns:a="http://schemas.openxmlformats.org/drawingml/2006/main">
            <a:off x="523875" y="20955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Grades 6–8</a:t>
            </a:r>
          </a:p>
        </p:txBody>
      </p:sp>
      <p:sp>
        <p:nvSpPr>
          <p:cNvPr id="5" name="">
            <a:extLst xmlns:a="http://schemas.openxmlformats.org/drawingml/2006/main">
              <a:ext uri="{FF2B5EF4-FFF2-40B4-BE49-F238E27FC236}">
                <a16:creationId xmlns:a16="http://schemas.microsoft.com/office/drawing/2014/main" id="{5E054C8A-CBAC-4F24-98B6-FC537D4E9DFE}"/>
              </a:ext>
            </a:extLst>
          </p:cNvPr>
          <p:cNvSpPr>
            <a:spLocks xmlns:a="http://schemas.openxmlformats.org/drawingml/2006/main" noGrp="1"/>
          </p:cNvSpPr>
          <p:nvPr/>
        </p:nvSpPr>
        <p:spPr>
          <a:xfrm xmlns:a="http://schemas.openxmlformats.org/drawingml/2006/main">
            <a:off x="3381375" y="209550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Provide “I noticed __” and “Could we talk about __?” stems. Read legal vocabulary aloud. Use a large circuit diagram or a paper sketch rather than timed reading.</a:t>
            </a:r>
          </a:p>
        </p:txBody>
      </p:sp>
      <p:sp>
        <p:nvSpPr>
          <p:cNvPr id="6" name="">
            <a:extLst xmlns:a="http://schemas.openxmlformats.org/drawingml/2006/main">
              <a:ext uri="{FF2B5EF4-FFF2-40B4-BE49-F238E27FC236}">
                <a16:creationId xmlns:a16="http://schemas.microsoft.com/office/drawing/2014/main" id="{73CA529F-D85F-42B9-8A38-3D63F0BAA8C2}"/>
              </a:ext>
            </a:extLst>
          </p:cNvPr>
          <p:cNvSpPr>
            <a:spLocks xmlns:a="http://schemas.openxmlformats.org/drawingml/2006/main" noGrp="1"/>
          </p:cNvSpPr>
          <p:nvPr/>
        </p:nvSpPr>
        <p:spPr>
          <a:xfrm xmlns:a="http://schemas.openxmlformats.org/drawingml/2006/main">
            <a:off x="523875" y="344805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Grades 9–12</a:t>
            </a:r>
          </a:p>
        </p:txBody>
      </p:sp>
      <p:sp>
        <p:nvSpPr>
          <p:cNvPr id="7" name="">
            <a:extLst xmlns:a="http://schemas.openxmlformats.org/drawingml/2006/main">
              <a:ext uri="{FF2B5EF4-FFF2-40B4-BE49-F238E27FC236}">
                <a16:creationId xmlns:a16="http://schemas.microsoft.com/office/drawing/2014/main" id="{1598389D-38B5-4C8F-BA9B-7191C26D0C5F}"/>
              </a:ext>
            </a:extLst>
          </p:cNvPr>
          <p:cNvSpPr>
            <a:spLocks xmlns:a="http://schemas.openxmlformats.org/drawingml/2006/main" noGrp="1"/>
          </p:cNvSpPr>
          <p:nvPr/>
        </p:nvSpPr>
        <p:spPr>
          <a:xfrm xmlns:a="http://schemas.openxmlformats.org/drawingml/2006/main">
            <a:off x="3381375" y="344805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Distinguish classroom practice, IDEA evaluation, eligibility and an IEP. Explain why one observation may justify a question but does not settle any of those steps.</a:t>
            </a:r>
          </a:p>
        </p:txBody>
      </p:sp>
      <p:sp>
        <p:nvSpPr>
          <p:cNvPr id="8" name="">
            <a:extLst xmlns:a="http://schemas.openxmlformats.org/drawingml/2006/main">
              <a:ext uri="{FF2B5EF4-FFF2-40B4-BE49-F238E27FC236}">
                <a16:creationId xmlns:a16="http://schemas.microsoft.com/office/drawing/2014/main" id="{3736B404-7ED4-450D-B105-634C0FFB0057}"/>
              </a:ext>
            </a:extLst>
          </p:cNvPr>
          <p:cNvSpPr>
            <a:spLocks xmlns:a="http://schemas.openxmlformats.org/drawingml/2006/main" noGrp="1"/>
          </p:cNvSpPr>
          <p:nvPr/>
        </p:nvSpPr>
        <p:spPr>
          <a:xfrm xmlns:a="http://schemas.openxmlformats.org/drawingml/2006/main">
            <a:off x="523875" y="48006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Course options</a:t>
            </a:r>
          </a:p>
        </p:txBody>
      </p:sp>
      <p:sp>
        <p:nvSpPr>
          <p:cNvPr id="9" name="">
            <a:extLst xmlns:a="http://schemas.openxmlformats.org/drawingml/2006/main">
              <a:ext uri="{FF2B5EF4-FFF2-40B4-BE49-F238E27FC236}">
                <a16:creationId xmlns:a16="http://schemas.microsoft.com/office/drawing/2014/main" id="{53F9813B-57F7-4214-97B9-FFE7C43134A9}"/>
              </a:ext>
            </a:extLst>
          </p:cNvPr>
          <p:cNvSpPr>
            <a:spLocks xmlns:a="http://schemas.openxmlformats.org/drawingml/2006/main" noGrp="1"/>
          </p:cNvSpPr>
          <p:nvPr/>
        </p:nvSpPr>
        <p:spPr>
          <a:xfrm xmlns:a="http://schemas.openxmlformats.org/drawingml/2006/main">
            <a:off x="3381375" y="480060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Pre-AP close analysis. AP argument and rhetoric. MYP purposeful texts. DP nonliterary textual analysis. Honors independent corroboration.</a:t>
            </a:r>
          </a:p>
        </p:txBody>
      </p:sp>
    </p:spTree>
    <p:extLst>
      <p:ext uri="{BB962C8B-B14F-4D97-AF65-F5344CB8AC3E}">
        <p14:creationId xmlns:p14="http://schemas.microsoft.com/office/powerpoint/2010/main" val="17280875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2026-09-24T05:21:47.2630000Z</dcterms:created>
  <dcterms:modified xsi:type="dcterms:W3CDTF">2026-09-24T05:21:47.2630000Z</dcterms:modified>
</coreProperties>
</file>