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charts/chart1.xml" ContentType="application/vnd.openxmlformats-officedocument.drawingml.chart+xml"/>
  <Override PartName="/ppt/notesSlides/notesSlide1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d998e5a58e474b69" /><Relationship Type="http://schemas.openxmlformats.org/officeDocument/2006/relationships/extended-properties" Target="/docProps/app.xml" Id="R0b1c46f15f1d4f6e" /><Relationship Type="http://schemas.openxmlformats.org/officeDocument/2006/relationships/officeDocument" Target="/ppt/presentation.xml" Id="R4151fc495fe34348" /></Relationships>
</file>

<file path=ppt/presentation.xml><?xml version="1.0" encoding="utf-8"?>
<p:presentation xmlns:p="http://schemas.openxmlformats.org/presentationml/2006/main">
  <p:sldMasterIdLst>
    <p:sldMasterId xmlns:r="http://schemas.openxmlformats.org/officeDocument/2006/relationships" id="2147483648" r:id="R972d9540801748a1"/>
  </p:sldMasterIdLst>
  <p:notesMasterIdLst>
    <p:notesMasterId xmlns:r="http://schemas.openxmlformats.org/officeDocument/2006/relationships" r:id="Ra1c87f7125c74367"/>
  </p:notesMasterIdLst>
  <p:sldIdLst>
    <p:sldId xmlns:r="http://schemas.openxmlformats.org/officeDocument/2006/relationships" id="256" r:id="Rca9be268f45a46f5"/>
    <p:sldId xmlns:r="http://schemas.openxmlformats.org/officeDocument/2006/relationships" id="257" r:id="R5fb1caf6845b4473"/>
    <p:sldId xmlns:r="http://schemas.openxmlformats.org/officeDocument/2006/relationships" id="258" r:id="R882633cf9ad4466c"/>
    <p:sldId xmlns:r="http://schemas.openxmlformats.org/officeDocument/2006/relationships" id="259" r:id="R4206905a4ae642b9"/>
    <p:sldId xmlns:r="http://schemas.openxmlformats.org/officeDocument/2006/relationships" id="260" r:id="Rb829ca5521b84725"/>
    <p:sldId xmlns:r="http://schemas.openxmlformats.org/officeDocument/2006/relationships" id="261" r:id="R4cdc3a35ad774f14"/>
    <p:sldId xmlns:r="http://schemas.openxmlformats.org/officeDocument/2006/relationships" id="262" r:id="R98c684d27a654ba4"/>
    <p:sldId xmlns:r="http://schemas.openxmlformats.org/officeDocument/2006/relationships" id="263" r:id="Re386a021230c4917"/>
    <p:sldId xmlns:r="http://schemas.openxmlformats.org/officeDocument/2006/relationships" id="264" r:id="R8a9b36ab831f41a1"/>
    <p:sldId xmlns:r="http://schemas.openxmlformats.org/officeDocument/2006/relationships" id="265" r:id="Reac9a1561a0846b8"/>
    <p:sldId xmlns:r="http://schemas.openxmlformats.org/officeDocument/2006/relationships" id="266" r:id="Ra6e3a3242f8c47cd"/>
    <p:sldId xmlns:r="http://schemas.openxmlformats.org/officeDocument/2006/relationships" id="267" r:id="Re09b35832d494e10"/>
    <p:sldId xmlns:r="http://schemas.openxmlformats.org/officeDocument/2006/relationships" id="268" r:id="R78c5fc64d47f4e6b"/>
    <p:sldId xmlns:r="http://schemas.openxmlformats.org/officeDocument/2006/relationships" id="269" r:id="R688558a5159f4bf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6c54231a184f23" /><Relationship Type="http://schemas.openxmlformats.org/officeDocument/2006/relationships/slideMaster" Target="/ppt/slideMasters/slideMaster1.xml" Id="R972d9540801748a1" /><Relationship Type="http://schemas.openxmlformats.org/officeDocument/2006/relationships/notesMaster" Target="/ppt/notesMasters/notesMaster1.xml" Id="Ra1c87f7125c74367" /><Relationship Type="http://schemas.openxmlformats.org/officeDocument/2006/relationships/presProps" Target="/ppt/presProps.xml" Id="R168fd949cfd04eec" /><Relationship Type="http://schemas.openxmlformats.org/officeDocument/2006/relationships/tableStyles" Target="/ppt/tableStyles.xml" Id="R112d55754d3c432b" /><Relationship Type="http://schemas.openxmlformats.org/officeDocument/2006/relationships/slide" Target="/ppt/slides/slide1.xml" Id="Rca9be268f45a46f5" /><Relationship Type="http://schemas.openxmlformats.org/officeDocument/2006/relationships/slide" Target="/ppt/slides/slide2.xml" Id="R5fb1caf6845b4473" /><Relationship Type="http://schemas.openxmlformats.org/officeDocument/2006/relationships/slide" Target="/ppt/slides/slide3.xml" Id="R882633cf9ad4466c" /><Relationship Type="http://schemas.openxmlformats.org/officeDocument/2006/relationships/slide" Target="/ppt/slides/slide4.xml" Id="R4206905a4ae642b9" /><Relationship Type="http://schemas.openxmlformats.org/officeDocument/2006/relationships/slide" Target="/ppt/slides/slide5.xml" Id="Rb829ca5521b84725" /><Relationship Type="http://schemas.openxmlformats.org/officeDocument/2006/relationships/slide" Target="/ppt/slides/slide6.xml" Id="R4cdc3a35ad774f14" /><Relationship Type="http://schemas.openxmlformats.org/officeDocument/2006/relationships/slide" Target="/ppt/slides/slide7.xml" Id="R98c684d27a654ba4" /><Relationship Type="http://schemas.openxmlformats.org/officeDocument/2006/relationships/slide" Target="/ppt/slides/slide8.xml" Id="Re386a021230c4917" /><Relationship Type="http://schemas.openxmlformats.org/officeDocument/2006/relationships/slide" Target="/ppt/slides/slide9.xml" Id="R8a9b36ab831f41a1" /><Relationship Type="http://schemas.openxmlformats.org/officeDocument/2006/relationships/slide" Target="/ppt/slides/slide10.xml" Id="Reac9a1561a0846b8" /><Relationship Type="http://schemas.openxmlformats.org/officeDocument/2006/relationships/slide" Target="/ppt/slides/slide11.xml" Id="Ra6e3a3242f8c47cd" /><Relationship Type="http://schemas.openxmlformats.org/officeDocument/2006/relationships/slide" Target="/ppt/slides/slide12.xml" Id="Re09b35832d494e10" /><Relationship Type="http://schemas.openxmlformats.org/officeDocument/2006/relationships/slide" Target="/ppt/slides/slide13.xml" Id="R78c5fc64d47f4e6b" /><Relationship Type="http://schemas.openxmlformats.org/officeDocument/2006/relationships/slide" Target="/ppt/slides/slide14.xml" Id="R688558a5159f4bf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13ed8aa070349e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05aad251bda47b9" /><Relationship Type="http://schemas.openxmlformats.org/officeDocument/2006/relationships/notesMaster" Target="/ppt/notesMasters/notesMaster1.xml" Id="Rd5fd6c83f4b44cc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c5c5b7645247c2" /><Relationship Type="http://schemas.openxmlformats.org/officeDocument/2006/relationships/notesMaster" Target="/ppt/notesMasters/notesMaster1.xml" Id="R407dd4ae91b443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edf94fb03745dd" /><Relationship Type="http://schemas.openxmlformats.org/officeDocument/2006/relationships/notesMaster" Target="/ppt/notesMasters/notesMaster1.xml" Id="Rc9a66727ca7440d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bf5abad8d544bb" /><Relationship Type="http://schemas.openxmlformats.org/officeDocument/2006/relationships/notesMaster" Target="/ppt/notesMasters/notesMaster1.xml" Id="R7a5b5f9d4b6e4d0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c400d906894bad" /><Relationship Type="http://schemas.openxmlformats.org/officeDocument/2006/relationships/notesMaster" Target="/ppt/notesMasters/notesMaster1.xml" Id="R8aa1fc290fc247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c575a926ba4769" /><Relationship Type="http://schemas.openxmlformats.org/officeDocument/2006/relationships/notesMaster" Target="/ppt/notesMasters/notesMaster1.xml" Id="Rf46b4957250c4f7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444bfb2cb9460e" /><Relationship Type="http://schemas.openxmlformats.org/officeDocument/2006/relationships/notesMaster" Target="/ppt/notesMasters/notesMaster1.xml" Id="Rfd51863342f549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8f98d94ac47d475f" /><Relationship Type="http://schemas.openxmlformats.org/officeDocument/2006/relationships/notesMaster" Target="/ppt/notesMasters/notesMaster1.xml" Id="Rdf2f863cae8b4303" /></Relationships>
</file>

<file path=ppt/notesSlides/_rels/notesSlide9.xml.rels>&#65279;<?xml version="1.0" encoding="utf-8"?><Relationships xmlns="http://schemas.openxmlformats.org/package/2006/relationships"><Relationship Type="http://schemas.openxmlformats.org/officeDocument/2006/relationships/slide" Target="/ppt/slides/slide9.xml" Id="Rf78fd3be42964cf4" /><Relationship Type="http://schemas.openxmlformats.org/officeDocument/2006/relationships/notesMaster" Target="/ppt/notesMasters/notesMaster1.xml" Id="R244eba6ef87245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d49ff9b83f044b5" /><Relationship Type="http://schemas.openxmlformats.org/officeDocument/2006/relationships/notesMaster" Target="/ppt/notesMasters/notesMaster1.xml" Id="R30daf1405a254c0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cd41f4e2cca4113" /><Relationship Type="http://schemas.openxmlformats.org/officeDocument/2006/relationships/notesMaster" Target="/ppt/notesMasters/notesMaster1.xml" Id="R018e84a8466e45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5477e8a2bd945d4" /><Relationship Type="http://schemas.openxmlformats.org/officeDocument/2006/relationships/notesMaster" Target="/ppt/notesMasters/notesMaster1.xml" Id="Re234e446303043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333677c49814d91" /><Relationship Type="http://schemas.openxmlformats.org/officeDocument/2006/relationships/notesMaster" Target="/ppt/notesMasters/notesMaster1.xml" Id="R7449df4d7997487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f0af9014dc34ac0" /><Relationship Type="http://schemas.openxmlformats.org/officeDocument/2006/relationships/notesMaster" Target="/ppt/notesMasters/notesMaster1.xml" Id="R35054f6ecc2249b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Workshops 7–8. Each session is 45 minutes. Compare a proposal’s budget and access effects, then recommend a next step to the actual decision-maker.</a:t>
            </a:r>
          </a:p>
          <a:p xmlns:a="http://schemas.openxmlformats.org/drawingml/2006/main">
            <a:r>
              <a:t>Prepare the case workbook, evidence A–C, and response supports. Default to text and original character scenes. Film and social clips are optional and require preview.</a:t>
            </a:r>
          </a:p>
          <a:p xmlns:a="http://schemas.openxmlformats.org/drawingml/2006/main">
            <a:r>
              <a:t>Workshop 1 timing: 5 min Name the decision, 10 min Hear the room, 15 min Work the figures, 10 min Ask better questions, 5 min Exit</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full premise from the workbook. The Common Room is run by a small neighborhood nonprofit alongside the bookshop. Its board is considering two paid evening rentals a week to help cover staffing. Nothing has passed yet. Mari, 19, works the counter. She knows “just keep it free” does not pay the evening staff. Sami, 23, needs an accessible place to meet clients after her print-shop shift. Mateo wants to start a petition immediately. The crew agrees the room matters; they do not agree on the best schedule. You are helping them make a specific, informed request before the board meeting.</a:t>
            </a:r>
          </a:p>
          <a:p xmlns:a="http://schemas.openxmlformats.org/drawingml/2006/main">
            <a:r>
              <a:t>Warm-up: What do you know, and what are you assuming? Let students write before discussing. Do not require personal stories.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Learning target: Compare a proposal’s budget and access effects, then recommend a next step to the actual decision-maker.</a:t>
            </a:r>
          </a:p>
          <a:p xmlns:a="http://schemas.openxmlformats.org/drawingml/2006/main">
            <a:r>
              <a:t>Use a calculator, a completed $600 minus $400 example and a people-map organizer. Read one option at a time. Offer a written comment rather than public speaking.</a:t>
            </a:r>
          </a:p>
          <a:p xmlns:a="http://schemas.openxmlformats.org/drawingml/2006/main">
            <a:r>
              <a:t>Ask students to turn an assumption into a checkable question. The companion prompts inquiry; it does not provide the correct position.</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case records for classroom analysis. The proposal: An agenda is not an adopted decision. A pilot is still a change with consequences.</a:t>
            </a:r>
          </a:p>
          <a:p xmlns:a="http://schemas.openxmlformats.org/drawingml/2006/main">
            <a:r>
              <a:t>The budget note: These are invented estimates for practice. Two bookings could cover the $200 gap if the projection holds; one alone would leave $80.</a:t>
            </a:r>
          </a:p>
          <a:p xmlns:a="http://schemas.openxmlformats.org/drawingml/2006/main">
            <a:r>
              <a:t>Students mark one exact detail, then connect it to a claim. Do not equate the fact that a statement was published with proof that it is accurate.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scope before a conclusion. An agenda is not a final vote. A revenue estimate is not guaranteed income. The nonprofit board in the story is not a government community board.</a:t>
            </a:r>
          </a:p>
          <a:p xmlns:a="http://schemas.openxmlformats.org/drawingml/2006/main">
            <a:r>
              <a:t>The student calculates $200 and $80 correctly, describes projections conditionally and names the nonprofit board as the story’s decision-maker.</a:t>
            </a:r>
          </a:p>
          <a:p xmlns:a="http://schemas.openxmlformats.org/drawingml/2006/main">
            <a:r>
              <a:t>Case 2: the federal evaluation rule is a paraphrase, not a verbatim quotation. IDEA evaluates disability and educational needs. It does not prescribe every classroom quiz.</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session 7. Use a private exit response. The student calculates $200 and $80 correctly, describes projections conditionally and names the nonprofit board as the story’s decision-maker.</a:t>
            </a:r>
          </a:p>
          <a:p xmlns:a="http://schemas.openxmlformats.org/drawingml/2006/main">
            <a:r>
              <a:t>For more depth: Test a zero-booking scenario and explain what the pilot would measure. Compare who attends with who is affected. Suggest an accessible feedback route.</a:t>
            </a:r>
          </a:p>
          <a:p xmlns:a="http://schemas.openxmlformats.org/drawingml/2006/main">
            <a:r>
              <a:t>At the next session, recall the evidence before discussing decisions.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Session 8. Students choose individually, justify, then compare. A student may revise.</a:t>
            </a:r>
          </a:p>
          <a:p xmlns:a="http://schemas.openxmlformats.org/drawingml/2006/main">
            <a:r>
              <a:t>A: That treats a proposal as final and invents a motive. Mari asks you to make the concern specific enough to answer.</a:t>
            </a:r>
          </a:p>
          <a:p xmlns:a="http://schemas.openxmlformats.org/drawingml/2006/main">
            <a:r>
              <a:t>B: Sami helps draft questions about timing and access. The board can answer a concrete request without being asked to guess what the crew needs.</a:t>
            </a:r>
          </a:p>
          <a:p xmlns:a="http://schemas.openxmlformats.org/drawingml/2006/main">
            <a:r>
              <a:t>C: Revenue matters, but the projection does not measure who loses access. Nexo asks you to put both on the page.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evidence, likely effects and institutional authority to evaluate each response.</a:t>
            </a:r>
          </a:p>
          <a:p xmlns:a="http://schemas.openxmlformats.org/drawingml/2006/main">
            <a:r>
              <a:t>A: That states a preference without addressing the constraint. Add a credible funding or staffing question before calling it a complete recommendation.</a:t>
            </a:r>
          </a:p>
          <a:p xmlns:a="http://schemas.openxmlformats.org/drawingml/2006/main">
            <a:r>
              <a:t>B: A projection is conditional. Mari points out that empty bookings would change the result.</a:t>
            </a:r>
          </a:p>
          <a:p xmlns:a="http://schemas.openxmlformats.org/drawingml/2006/main">
            <a:r>
              <a:t>C: You acknowledge the $80 projected gap, ask who will track it, and request a review with evening users. This is a defensible proposal, not the only possible answer.</a:t>
            </a:r>
          </a:p>
          <a:p xmlns:a="http://schemas.openxmlformats.org/drawingml/2006/main">
            <a:r>
              <a:t>Choice 1B gathers decision-relevant information. Choice 2C offers a conditional pilot, but other recommendations can earn full credit when they address the gap, access and uncertainty.</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or paired drafting: 15 minutes. Use the workbook for a first draft and evidence reference. A spoken response can be dictated or transcribed. Respect individual support plans. Public posting is never required.</a:t>
            </a:r>
          </a:p>
          <a:p xmlns:a="http://schemas.openxmlformats.org/drawingml/2006/main">
            <a:r>
              <a:t>The recommendation addresses both budget and access, names an assumption and requests something within the board’s authority.</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after students draft, or earlier as a model when support is needed. This is a possible response, not a script to copy. Have students mark a claim, supporting detail, limit and next step. Case 4 can support other recommendations.</a:t>
            </a:r>
          </a:p>
          <a:p xmlns:a="http://schemas.openxmlformats.org/drawingml/2006/main">
            <a:r>
              <a:t>Choice 1B gathers decision-relevant information. Choice 2C offers a conditional pilot, but other recommendations can earn full credit when they address the gap, access and uncertainty.</a:t>
            </a:r>
          </a:p>
          <a:p xmlns:a="http://schemas.openxmlformats.org/drawingml/2006/main">
            <a:r>
              <a:t>College extension: Apply Bacchi’s WPR questions to how “the funding problem” is framed. Compare nonprofit governance with local public-board authority without treating them as interchangeable.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mock or private route by default. Authentic activity is voluntary and educator-managed. No outside accounts, travel, interviews, petition signatures or political declarations required.</a:t>
            </a:r>
          </a:p>
          <a:p xmlns:a="http://schemas.openxmlformats.org/drawingml/2006/main">
            <a:r>
              <a:t>Ask a partner for one good-faith question, then revise.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evidence, reasoning, perspective/authority, communication and revision, each on the guide’s 1–3 scale if a score is needed. Do not assess political agreement or performance style.</a:t>
            </a:r>
          </a:p>
          <a:p xmlns:a="http://schemas.openxmlformats.org/drawingml/2006/main">
            <a:r>
              <a:t>Exit: explain one revision and what prompted it.</a:t>
            </a:r>
          </a:p>
          <a:p xmlns:a="http://schemas.openxmlformats.org/drawingml/2006/main">
            <a:r>
              <a:t>Research foundations: NCSS C3 Framework https://www.socialstudies.org/sites/default/files/c3/c3-framework-for-social-studies-rev0617.pdf</a:t>
            </a:r>
          </a:p>
          <a:p xmlns:a="http://schemas.openxmlformats.org/drawingml/2006/main">
            <a:r>
              <a:t>Digital Inquiry Group https://cor.inquirygroup.org/curriculum/collections/teaching-lateral-reading/</a:t>
            </a:r>
          </a:p>
          <a:p xmlns:a="http://schemas.openxmlformats.org/drawingml/2006/main">
            <a:r>
              <a:t>5 min: Review the options — Restate all three options fairly. Students may support any option if they address evidence and constraints.</a:t>
            </a:r>
          </a:p>
          <a:p xmlns:a="http://schemas.openxmlformats.org/drawingml/2006/main">
            <a:r>
              <a:t>10 min: Try the decisions — Consider the branch feedback. Ask what changes if a rental goes unbooked or an access need emerges.</a:t>
            </a:r>
          </a:p>
          <a:p xmlns:a="http://schemas.openxmlformats.org/drawingml/2006/main">
            <a:r>
              <a:t>15 min: Prepare a comment — Write a 90-second comment or a 120–160 word letter. Include a supported fact, affected perspective, request and follow-up.</a:t>
            </a:r>
          </a:p>
          <a:p xmlns:a="http://schemas.openxmlformats.org/drawingml/2006/main">
            <a:r>
              <a:t>10 min: Test and revise — A partner plays a board member and asks one good-faith question. Revise a claim or acknowledge a limit.</a:t>
            </a:r>
          </a:p>
          <a:p xmlns:a="http://schemas.openxmlformats.org/drawingml/2006/main">
            <a:r>
              <a:t>5 min: Exit — Choose a private next step: find a meeting agenda, ask a school representative or discuss the proposal with a trusted adult.</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Policy analysis, CDC: https://www.cdc.gov/polaris/php/cdc-policy-process/policy-analysis.html</a:t>
            </a:r>
          </a:p>
          <a:p xmlns:a="http://schemas.openxmlformats.org/drawingml/2006/main">
            <a:r>
              <a:t>Stakeholder inquiry, EPA: https://www.epa.gov/international-cooperation/public-participation-guide-stakeholder-interviews</a:t>
            </a:r>
          </a:p>
          <a:p xmlns:a="http://schemas.openxmlformats.org/drawingml/2006/main">
            <a:r>
              <a:t>These methods are classroom adaptations. Use a calculator, a completed $600 minus $400 example and a people-map organizer. Read one option at a time. Offer a written comment rather than public speaking.</a:t>
            </a:r>
          </a:p>
          <a:p xmlns:a="http://schemas.openxmlformats.org/drawingml/2006/main">
            <a:r>
              <a:t>Grades 9–12: Test a zero-booking scenario and explain what the pilot would measure. Compare who attends with who is affected. Suggest an accessible feedback route.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Native editable chart. Fictional weekly funding is 400 + 120 times rentals. No rentals leaves a $200 gap. One leaves $80. Two creates a $40 surplus only if booked. The chart cannot decide the access tradeoff. Honors/upper grades: test a missed booking and explain whether your recommendation changes.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Carol Bacchi, WPR: https://carolbacchi.com/about/</a:t>
            </a:r>
          </a:p>
          <a:p xmlns:a="http://schemas.openxmlformats.org/drawingml/2006/main">
            <a:r>
              <a:t>A policy-analysis approach that examines the problem represented in a proposed solution.</a:t>
            </a:r>
          </a:p>
          <a:p xmlns:a="http://schemas.openxmlformats.org/drawingml/2006/main">
            <a:r>
              <a:t>NYC, About community boards: https://www.nyc.gov/site/brooklyncb13/about/about-community-boards.page</a:t>
            </a:r>
          </a:p>
          <a:p xmlns:a="http://schemas.openxmlformats.org/drawingml/2006/main">
            <a:r>
              <a:t>A real local example of advisory authority and public participation. Check your own board’s procedures.</a:t>
            </a:r>
          </a:p>
          <a:p xmlns:a="http://schemas.openxmlformats.org/drawingml/2006/main">
            <a:r>
              <a:t>Design Council, Double Diamond: https://www.designcouncil.org.uk/resources/the-double-diamond/</a:t>
            </a:r>
          </a:p>
          <a:p xmlns:a="http://schemas.openxmlformats.org/drawingml/2006/main">
            <a:r>
              <a:t>A framework for exploring a problem and testing responses.</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0390ce369d42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c09f56fb4284958" /><Relationship Type="http://schemas.openxmlformats.org/officeDocument/2006/relationships/slideLayout" Target="/ppt/slideLayouts/slideLayout1.xml" Id="R83b7952e1f7a488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3b7952e1f7a488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d883ef0271b4dfc" /><Relationship Type="http://schemas.openxmlformats.org/officeDocument/2006/relationships/image" Target="/ppt/media/image.png" Id="Ra86d7e92e5fb47c9" /><Relationship Type="http://schemas.openxmlformats.org/officeDocument/2006/relationships/image" Target="/ppt/media/image2.png" Id="R2b62ae8e492d4697" /><Relationship Type="http://schemas.openxmlformats.org/officeDocument/2006/relationships/notesSlide" Target="/ppt/notesSlides/notesSlide1.xml" Id="R829e82fda3e044e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2f16a739e8d4e16" /><Relationship Type="http://schemas.openxmlformats.org/officeDocument/2006/relationships/image" Target="/ppt/media/image3.png" Id="R4b38652efa974aa2" /><Relationship Type="http://schemas.openxmlformats.org/officeDocument/2006/relationships/notesSlide" Target="/ppt/notesSlides/notesSlide2.xml" Id="Rd29f88b5d8394e5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f269b88a9734691" /><Relationship Type="http://schemas.openxmlformats.org/officeDocument/2006/relationships/image" Target="/ppt/media/image4.png" Id="Rc22e7df1d5e94198" /><Relationship Type="http://schemas.openxmlformats.org/officeDocument/2006/relationships/notesSlide" Target="/ppt/notesSlides/notesSlide3.xml" Id="Rdd5efbfd436441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1adec15d5ba42eb" /><Relationship Type="http://schemas.openxmlformats.org/officeDocument/2006/relationships/notesSlide" Target="/ppt/notesSlides/notesSlide4.xml" Id="R4598d47acec342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334aca8d4424ad9" /><Relationship Type="http://schemas.openxmlformats.org/officeDocument/2006/relationships/notesSlide" Target="/ppt/notesSlides/notesSlide5.xml" Id="R5e3c5b33c6414b0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814cd3f3e5640df" /><Relationship Type="http://schemas.openxmlformats.org/officeDocument/2006/relationships/image" Target="/ppt/media/image5.png" Id="Rb4c777cbde134e8f" /><Relationship Type="http://schemas.openxmlformats.org/officeDocument/2006/relationships/notesSlide" Target="/ppt/notesSlides/notesSlide6.xml" Id="Rd02412b568c047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9c9325f9eb84324" /><Relationship Type="http://schemas.openxmlformats.org/officeDocument/2006/relationships/notesSlide" Target="/ppt/notesSlides/notesSlide7.xml" Id="Rd8a796eb5cbd4c6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7d9285761314516" /><Relationship Type="http://schemas.openxmlformats.org/officeDocument/2006/relationships/notesSlide" Target="/ppt/notesSlides/notesSlide8.xml" Id="Ra821c411d91a4ce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e2de0ff3d984758" /><Relationship Type="http://schemas.openxmlformats.org/officeDocument/2006/relationships/image" Target="/ppt/media/image6.png" Id="Rdf48fee2103240a1" /><Relationship Type="http://schemas.openxmlformats.org/officeDocument/2006/relationships/notesSlide" Target="/ppt/notesSlides/notesSlide9.xml" Id="Rc131b33c89ff43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9be23dfa7bd4c9d" /><Relationship Type="http://schemas.openxmlformats.org/officeDocument/2006/relationships/notesSlide" Target="/ppt/notesSlides/notesSlide10.xml" Id="R3789ed2c402740f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2e7532bd454444a" /><Relationship Type="http://schemas.openxmlformats.org/officeDocument/2006/relationships/image" Target="/ppt/media/image7.png" Id="Ra8ec94c6de0249c9" /><Relationship Type="http://schemas.openxmlformats.org/officeDocument/2006/relationships/notesSlide" Target="/ppt/notesSlides/notesSlide11.xml" Id="R4cdede514eaf474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c8fc131c0dd4642" /><Relationship Type="http://schemas.openxmlformats.org/officeDocument/2006/relationships/image" Target="/ppt/media/image8.png" Id="R2b408088acd945a5" /><Relationship Type="http://schemas.openxmlformats.org/officeDocument/2006/relationships/notesSlide" Target="/ppt/notesSlides/notesSlide12.xml" Id="Rd37f0ca88bf54e6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99cbb80fd3a4536" /><Relationship Type="http://schemas.openxmlformats.org/officeDocument/2006/relationships/notesSlide" Target="/ppt/notesSlides/notesSlide13.xml" Id="Rf9a803ca06a7499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6c6df1899b04af6" /><Relationship Type="http://schemas.openxmlformats.org/officeDocument/2006/relationships/chart" Target="/ppt/slides/charts/chart1.xml" Id="Rd21ee2b2f4d241e0" /><Relationship Type="http://schemas.openxmlformats.org/officeDocument/2006/relationships/notesSlide" Target="/ppt/notesSlides/notesSlide14.xml" Id="R14e02c91fde1454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Weekly funding if booked</c:v>
          </c:tx>
          <c:spPr>
            <a:solidFill xmlns:a="http://schemas.openxmlformats.org/drawingml/2006/main">
              <a:srgbClr val="234EDB"/>
            </a:solidFill>
          </c:spPr>
          <c:cat>
            <c:strRef>
              <c:f>'Chart Data'!$A$2:$A$4</c:f>
              <c:strCache>
                <c:ptCount val="3"/>
                <c:pt idx="0">
                  <c:v>No rentals</c:v>
                </c:pt>
                <c:pt idx="1">
                  <c:v>One rental</c:v>
                </c:pt>
                <c:pt idx="2">
                  <c:v>Two rentals</c:v>
                </c:pt>
              </c:strCache>
            </c:strRef>
          </c:cat>
          <c:val>
            <c:numRef>
              <c:f>'Chart Data'!$B$2:$B$4</c:f>
              <c:numCache>
                <c:formatCode>General</c:formatCode>
                <c:ptCount val="3"/>
                <c:pt idx="0">
                  <c:v>400</c:v>
                </c:pt>
                <c:pt idx="1">
                  <c:v>520</c:v>
                </c:pt>
                <c:pt idx="2">
                  <c:v>640</c:v>
                </c:pt>
              </c:numCache>
            </c:numRef>
          </c:val>
        </c:ser>
        <c:dLbls>
          <c:txPr>
            <a:bodyPr xmlns:a="http://schemas.openxmlformats.org/drawingml/2006/main" anchorCtr="1"/>
            <a:lstStyle xmlns:a="http://schemas.openxmlformats.org/drawingml/2006/main"/>
            <a:p xmlns:a="http://schemas.openxmlformats.org/drawingml/2006/main">
              <a:pPr>
                <a:defRPr>
                  <a:latin typeface="NPW Common"/>
                  <a:ea typeface="NPW Common"/>
                  <a:cs typeface="NPW Common"/>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NPW Common"/>
                <a:ea typeface="NPW Common"/>
                <a:cs typeface="NPW Common"/>
              </a:defRPr>
            </a:pPr>
          </a:p>
        </c:txPr>
        <c:crossAx val="48672768"/>
      </c:catAx>
      <c:valAx>
        <c:axId val="48672768"/>
        <c:scaling>
          <c:orientation val="minMax"/>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NPW Common"/>
                <a:ea typeface="NPW Common"/>
                <a:cs typeface="NPW Common"/>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A325645-D453-4D4E-9D74-E9A3646914C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F30EE230-8615-4088-8BB9-F3A4740F3E3B}"/>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1</a:t>
            </a:r>
          </a:p>
        </p:txBody>
      </p:sp>
      <p:sp>
        <p:nvSpPr>
          <p:cNvPr id="3" name="">
            <a:extLst xmlns:a="http://schemas.openxmlformats.org/drawingml/2006/main">
              <a:ext uri="{FF2B5EF4-FFF2-40B4-BE49-F238E27FC236}">
                <a16:creationId xmlns:a16="http://schemas.microsoft.com/office/drawing/2014/main" id="{BB26E21D-F387-4CE7-BB3B-7E5941EEBE0C}"/>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Whose room is it, anyway?</a:t>
            </a:r>
          </a:p>
        </p:txBody>
      </p:sp>
      <p:sp>
        <p:nvSpPr>
          <p:cNvPr id="4" name="">
            <a:extLst xmlns:a="http://schemas.openxmlformats.org/drawingml/2006/main">
              <a:ext uri="{FF2B5EF4-FFF2-40B4-BE49-F238E27FC236}">
                <a16:creationId xmlns:a16="http://schemas.microsoft.com/office/drawing/2014/main" id="{7027A9E3-6365-498E-B597-49C0B6864DCA}"/>
              </a:ext>
            </a:extLst>
          </p:cNvPr>
          <p:cNvSpPr>
            <a:spLocks xmlns:a="http://schemas.openxmlformats.org/drawingml/2006/main" noGrp="1"/>
          </p:cNvSpPr>
          <p:nvPr/>
        </p:nvSpPr>
        <p:spPr>
          <a:xfrm xmlns:a="http://schemas.openxmlformats.org/drawingml/2006/main">
            <a:off x="533400" y="1905000"/>
            <a:ext cx="514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182B41"/>
                </a:solidFill>
                <a:latin typeface="NPW Common"/>
                <a:ea typeface="NPW Common"/>
                <a:cs typeface="NPW Common"/>
              </a:defRPr>
            </a:pPr>
            <a:r>
              <a:rPr sz="1950" b="0">
                <a:solidFill>
                  <a:srgbClr val="182B41"/>
                </a:solidFill>
                <a:latin typeface="NPW Common"/>
                <a:ea typeface="NPW Common"/>
                <a:cs typeface="NPW Common"/>
              </a:rPr>
              <a:t>Casebook 1</a:t>
            </a:r>
          </a:p>
        </p:txBody>
      </p:sp>
      <p:sp>
        <p:nvSpPr>
          <p:cNvPr id="5" name="">
            <a:extLst xmlns:a="http://schemas.openxmlformats.org/drawingml/2006/main">
              <a:ext uri="{FF2B5EF4-FFF2-40B4-BE49-F238E27FC236}">
                <a16:creationId xmlns:a16="http://schemas.microsoft.com/office/drawing/2014/main" id="{20DED2E1-E3F1-4E0E-9F14-23FC27CE3C8B}"/>
              </a:ext>
            </a:extLst>
          </p:cNvPr>
          <p:cNvSpPr>
            <a:spLocks xmlns:a="http://schemas.openxmlformats.org/drawingml/2006/main" noGrp="1"/>
          </p:cNvSpPr>
          <p:nvPr/>
        </p:nvSpPr>
        <p:spPr>
          <a:xfrm xmlns:a="http://schemas.openxmlformats.org/drawingml/2006/main">
            <a:off x="533400" y="2647950"/>
            <a:ext cx="4762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000" b="1">
                <a:solidFill>
                  <a:srgbClr val="234EDB"/>
                </a:solidFill>
                <a:latin typeface="NPW Common"/>
                <a:ea typeface="NPW Common"/>
                <a:cs typeface="NPW Common"/>
              </a:defRPr>
            </a:pPr>
            <a:r>
              <a:rPr sz="3000" b="1">
                <a:solidFill>
                  <a:srgbClr val="234EDB"/>
                </a:solidFill>
                <a:latin typeface="NPW Common"/>
                <a:ea typeface="NPW Common"/>
                <a:cs typeface="NPW Common"/>
              </a:rPr>
              <a:t>Who gets a say when a shared space changes?</a:t>
            </a:r>
          </a:p>
        </p:txBody>
      </p:sp>
      <p:sp>
        <p:nvSpPr>
          <p:cNvPr id="6" name="">
            <a:extLst xmlns:a="http://schemas.openxmlformats.org/drawingml/2006/main">
              <a:ext uri="{FF2B5EF4-FFF2-40B4-BE49-F238E27FC236}">
                <a16:creationId xmlns:a16="http://schemas.microsoft.com/office/drawing/2014/main" id="{4A66EB33-97ED-4E7A-A389-B8A549C99A2C}"/>
              </a:ext>
            </a:extLst>
          </p:cNvPr>
          <p:cNvSpPr>
            <a:spLocks xmlns:a="http://schemas.openxmlformats.org/drawingml/2006/main" noGrp="1"/>
          </p:cNvSpPr>
          <p:nvPr/>
        </p:nvSpPr>
        <p:spPr>
          <a:xfrm xmlns:a="http://schemas.openxmlformats.org/drawingml/2006/main">
            <a:off x="533400" y="5029200"/>
            <a:ext cx="4572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Your questions. The evidence. A response you can explain.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86d7e92e5fb47c9"/>
          <a:stretch xmlns:a="http://schemas.openxmlformats.org/drawingml/2006/main"/>
        </p:blipFill>
        <p:spPr>
          <a:xfrm xmlns:a="http://schemas.openxmlformats.org/drawingml/2006/main">
            <a:off x="5810250" y="2111871"/>
            <a:ext cx="5953125" cy="334863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b62ae8e492d4697"/>
          <a:stretch xmlns:a="http://schemas.openxmlformats.org/drawingml/2006/main"/>
        </p:blipFill>
        <p:spPr>
          <a:xfrm xmlns:a="http://schemas.openxmlformats.org/drawingml/2006/main">
            <a:off x="9620250" y="5286647"/>
            <a:ext cx="1809750" cy="1018631"/>
          </a:xfrm>
          <a:prstGeom xmlns:a="http://schemas.openxmlformats.org/drawingml/2006/main" prst="rect">
            <a:avLst/>
          </a:prstGeom>
        </p:spPr>
      </p:pic>
    </p:spTree>
    <p:extLst>
      <p:ext uri="{BB962C8B-B14F-4D97-AF65-F5344CB8AC3E}">
        <p14:creationId xmlns:p14="http://schemas.microsoft.com/office/powerpoint/2010/main" val="170435064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8E3C5F4-AC60-4630-B4FC-B7305EBBF3CD}"/>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B9BB07B9-BA52-4339-9006-36C558A4310D}"/>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2</a:t>
            </a:r>
          </a:p>
        </p:txBody>
      </p:sp>
      <p:sp>
        <p:nvSpPr>
          <p:cNvPr id="3" name="">
            <a:extLst xmlns:a="http://schemas.openxmlformats.org/drawingml/2006/main">
              <a:ext uri="{FF2B5EF4-FFF2-40B4-BE49-F238E27FC236}">
                <a16:creationId xmlns:a16="http://schemas.microsoft.com/office/drawing/2014/main" id="{F23FF0DE-CEB4-47ED-A380-99642BD47EC3}"/>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Here is what happened</a:t>
            </a:r>
          </a:p>
        </p:txBody>
      </p:sp>
      <p:sp>
        <p:nvSpPr>
          <p:cNvPr id="4" name="">
            <a:extLst xmlns:a="http://schemas.openxmlformats.org/drawingml/2006/main">
              <a:ext uri="{FF2B5EF4-FFF2-40B4-BE49-F238E27FC236}">
                <a16:creationId xmlns:a16="http://schemas.microsoft.com/office/drawing/2014/main" id="{20329726-75F4-49FA-A30F-83DF0CC6CB86}"/>
              </a:ext>
            </a:extLst>
          </p:cNvPr>
          <p:cNvSpPr>
            <a:spLocks xmlns:a="http://schemas.openxmlformats.org/drawingml/2006/main" noGrp="1"/>
          </p:cNvSpPr>
          <p:nvPr/>
        </p:nvSpPr>
        <p:spPr>
          <a:xfrm xmlns:a="http://schemas.openxmlformats.org/drawingml/2006/main">
            <a:off x="523875" y="1952625"/>
            <a:ext cx="490537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625" b="1">
                <a:solidFill>
                  <a:srgbClr val="182B41"/>
                </a:solidFill>
                <a:latin typeface="NPW Common"/>
                <a:ea typeface="NPW Common"/>
                <a:cs typeface="NPW Common"/>
              </a:defRPr>
            </a:pPr>
            <a:r>
              <a:rPr sz="2625" b="1">
                <a:solidFill>
                  <a:srgbClr val="182B41"/>
                </a:solidFill>
                <a:latin typeface="NPW Common"/>
                <a:ea typeface="NPW Common"/>
                <a:cs typeface="NPW Common"/>
              </a:rPr>
              <a:t>The room needs funding. A new rental schedule could change who gets to use it.</a:t>
            </a:r>
          </a:p>
        </p:txBody>
      </p:sp>
      <p:sp>
        <p:nvSpPr>
          <p:cNvPr id="5" name="">
            <a:extLst xmlns:a="http://schemas.openxmlformats.org/drawingml/2006/main">
              <a:ext uri="{FF2B5EF4-FFF2-40B4-BE49-F238E27FC236}">
                <a16:creationId xmlns:a16="http://schemas.microsoft.com/office/drawing/2014/main" id="{8C15A678-2E3E-4C07-A5BA-4F43ACF4FC98}"/>
              </a:ext>
            </a:extLst>
          </p:cNvPr>
          <p:cNvSpPr>
            <a:spLocks xmlns:a="http://schemas.openxmlformats.org/drawingml/2006/main" noGrp="1"/>
          </p:cNvSpPr>
          <p:nvPr/>
        </p:nvSpPr>
        <p:spPr>
          <a:xfrm xmlns:a="http://schemas.openxmlformats.org/drawingml/2006/main">
            <a:off x="523875" y="3714750"/>
            <a:ext cx="4905375"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Mari knows evening staff need to be paid. Sami needs a place after her shift. The nonprofit board has options on its agenda, but has not voted.</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b38652efa974aa2"/>
          <a:stretch xmlns:a="http://schemas.openxmlformats.org/drawingml/2006/main"/>
        </p:blipFill>
        <p:spPr>
          <a:xfrm xmlns:a="http://schemas.openxmlformats.org/drawingml/2006/main">
            <a:off x="5953125" y="2107406"/>
            <a:ext cx="5715000" cy="3214688"/>
          </a:xfrm>
          <a:prstGeom xmlns:a="http://schemas.openxmlformats.org/drawingml/2006/main" prst="rect">
            <a:avLst/>
          </a:prstGeom>
        </p:spPr>
      </p:pic>
    </p:spTree>
    <p:extLst>
      <p:ext uri="{BB962C8B-B14F-4D97-AF65-F5344CB8AC3E}">
        <p14:creationId xmlns:p14="http://schemas.microsoft.com/office/powerpoint/2010/main" val="866073408"/>
      </p:ext>
    </p:extLst>
  </p:cSld>
</p:sld>
</file>

<file path=ppt/slides/slide3.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05D107A-B955-409E-AD92-9962FD06303F}"/>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51A40FA-0284-4BE9-9527-97A5FEF022BF}"/>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4     3</a:t>
            </a:r>
          </a:p>
        </p:txBody>
      </p:sp>
      <p:sp>
        <p:nvSpPr>
          <p:cNvPr id="3" name="">
            <a:extLst xmlns:a="http://schemas.openxmlformats.org/drawingml/2006/main">
              <a:ext uri="{FF2B5EF4-FFF2-40B4-BE49-F238E27FC236}">
                <a16:creationId xmlns:a16="http://schemas.microsoft.com/office/drawing/2014/main" id="{067BAF52-0578-45CB-B769-847E2EEF5371}"/>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Nexo has a question</a:t>
            </a:r>
          </a:p>
        </p:txBody>
      </p:sp>
      <p:sp>
        <p:nvSpPr>
          <p:cNvPr id="4" name="">
            <a:extLst xmlns:a="http://schemas.openxmlformats.org/drawingml/2006/main">
              <a:ext uri="{FF2B5EF4-FFF2-40B4-BE49-F238E27FC236}">
                <a16:creationId xmlns:a16="http://schemas.microsoft.com/office/drawing/2014/main" id="{E208A548-FD63-410B-98EF-0EAD9427F07A}"/>
              </a:ext>
            </a:extLst>
          </p:cNvPr>
          <p:cNvSpPr>
            <a:spLocks xmlns:a="http://schemas.openxmlformats.org/drawingml/2006/main" noGrp="1"/>
          </p:cNvSpPr>
          <p:nvPr/>
        </p:nvSpPr>
        <p:spPr>
          <a:xfrm xmlns:a="http://schemas.openxmlformats.org/drawingml/2006/main">
            <a:off x="523875" y="2143125"/>
            <a:ext cx="5810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525" b="1">
                <a:solidFill>
                  <a:srgbClr val="FFD54E"/>
                </a:solidFill>
                <a:latin typeface="NPW Common"/>
                <a:ea typeface="NPW Common"/>
                <a:cs typeface="NPW Common"/>
              </a:defRPr>
            </a:pPr>
            <a:r>
              <a:rPr sz="3525" b="1">
                <a:solidFill>
                  <a:srgbClr val="FFD54E"/>
                </a:solidFill>
                <a:latin typeface="NPW Common"/>
                <a:ea typeface="NPW Common"/>
                <a:cs typeface="NPW Common"/>
              </a:rPr>
              <a:t>Who gets a say when a shared space changes?</a:t>
            </a:r>
          </a:p>
        </p:txBody>
      </p:sp>
      <p:sp>
        <p:nvSpPr>
          <p:cNvPr id="5" name="">
            <a:extLst xmlns:a="http://schemas.openxmlformats.org/drawingml/2006/main">
              <a:ext uri="{FF2B5EF4-FFF2-40B4-BE49-F238E27FC236}">
                <a16:creationId xmlns:a16="http://schemas.microsoft.com/office/drawing/2014/main" id="{C7EFEE31-0B4A-4C0C-BCA3-AC144EE6DBC8}"/>
              </a:ext>
            </a:extLst>
          </p:cNvPr>
          <p:cNvSpPr>
            <a:spLocks xmlns:a="http://schemas.openxmlformats.org/drawingml/2006/main" noGrp="1"/>
          </p:cNvSpPr>
          <p:nvPr/>
        </p:nvSpPr>
        <p:spPr>
          <a:xfrm xmlns:a="http://schemas.openxmlformats.org/drawingml/2006/main">
            <a:off x="523875"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FFFFFF"/>
                </a:solidFill>
                <a:latin typeface="NPW Common"/>
                <a:ea typeface="NPW Common"/>
                <a:cs typeface="NPW Common"/>
              </a:defRPr>
            </a:pPr>
            <a:r>
              <a:rPr sz="2175" b="0">
                <a:solidFill>
                  <a:srgbClr val="FFFFFF"/>
                </a:solidFill>
                <a:latin typeface="NPW Common"/>
                <a:ea typeface="NPW Common"/>
                <a:cs typeface="NPW Common"/>
              </a:rPr>
              <a:t>What would you need to check before deciding?</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c22e7df1d5e94198"/>
          <a:stretch xmlns:a="http://schemas.openxmlformats.org/drawingml/2006/main"/>
        </p:blipFill>
        <p:spPr>
          <a:xfrm xmlns:a="http://schemas.openxmlformats.org/drawingml/2006/main">
            <a:off x="7048500" y="2439293"/>
            <a:ext cx="4619625" cy="2598539"/>
          </a:xfrm>
          <a:prstGeom xmlns:a="http://schemas.openxmlformats.org/drawingml/2006/main" prst="rect">
            <a:avLst/>
          </a:prstGeom>
        </p:spPr>
      </p:pic>
    </p:spTree>
    <p:extLst>
      <p:ext uri="{BB962C8B-B14F-4D97-AF65-F5344CB8AC3E}">
        <p14:creationId xmlns:p14="http://schemas.microsoft.com/office/powerpoint/2010/main" val="173436144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720354C-7C8F-4BEF-8314-64F49A56DE7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CED93888-94CC-451D-AE46-4E03DC3BC36D}"/>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4</a:t>
            </a:r>
          </a:p>
        </p:txBody>
      </p:sp>
      <p:sp>
        <p:nvSpPr>
          <p:cNvPr id="3" name="">
            <a:extLst xmlns:a="http://schemas.openxmlformats.org/drawingml/2006/main">
              <a:ext uri="{FF2B5EF4-FFF2-40B4-BE49-F238E27FC236}">
                <a16:creationId xmlns:a16="http://schemas.microsoft.com/office/drawing/2014/main" id="{5A442E3B-7F07-4F85-8542-702FF9601DA0}"/>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Two records, two different jobs</a:t>
            </a:r>
          </a:p>
        </p:txBody>
      </p:sp>
      <p:sp>
        <p:nvSpPr>
          <p:cNvPr id="4" name="">
            <a:extLst xmlns:a="http://schemas.openxmlformats.org/drawingml/2006/main">
              <a:ext uri="{FF2B5EF4-FFF2-40B4-BE49-F238E27FC236}">
                <a16:creationId xmlns:a16="http://schemas.microsoft.com/office/drawing/2014/main" id="{E95C8481-34A9-4BD6-9885-B62FC408AE12}"/>
              </a:ext>
            </a:extLst>
          </p:cNvPr>
          <p:cNvSpPr>
            <a:spLocks xmlns:a="http://schemas.openxmlformats.org/drawingml/2006/main" noGrp="1"/>
          </p:cNvSpPr>
          <p:nvPr/>
        </p:nvSpPr>
        <p:spPr>
          <a:xfrm xmlns:a="http://schemas.openxmlformats.org/drawingml/2006/main">
            <a:off x="52387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A. The proposal</a:t>
            </a:r>
          </a:p>
        </p:txBody>
      </p:sp>
      <p:sp>
        <p:nvSpPr>
          <p:cNvPr id="5" name="">
            <a:extLst xmlns:a="http://schemas.openxmlformats.org/drawingml/2006/main">
              <a:ext uri="{FF2B5EF4-FFF2-40B4-BE49-F238E27FC236}">
                <a16:creationId xmlns:a16="http://schemas.microsoft.com/office/drawing/2014/main" id="{091E4EE2-54C2-42D8-89D9-13A95605C3DD}"/>
              </a:ext>
            </a:extLst>
          </p:cNvPr>
          <p:cNvSpPr>
            <a:spLocks xmlns:a="http://schemas.openxmlformats.org/drawingml/2006/main" noGrp="1"/>
          </p:cNvSpPr>
          <p:nvPr/>
        </p:nvSpPr>
        <p:spPr>
          <a:xfrm xmlns:a="http://schemas.openxmlformats.org/drawingml/2006/main">
            <a:off x="52387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Option A keeps the current free evenings with a funding gap. Option B replaces Tuesday and Thursday evenings with paid rentals. Option C pilots one rental evening for six weeks while seeking additional funding. The board will discuss the options; no vote has happened.</a:t>
            </a:r>
          </a:p>
        </p:txBody>
      </p:sp>
      <p:sp>
        <p:nvSpPr>
          <p:cNvPr id="6" name="">
            <a:extLst xmlns:a="http://schemas.openxmlformats.org/drawingml/2006/main">
              <a:ext uri="{FF2B5EF4-FFF2-40B4-BE49-F238E27FC236}">
                <a16:creationId xmlns:a16="http://schemas.microsoft.com/office/drawing/2014/main" id="{C74FAA6D-BE3E-406E-84FC-B28F676CB48E}"/>
              </a:ext>
            </a:extLst>
          </p:cNvPr>
          <p:cNvSpPr>
            <a:spLocks xmlns:a="http://schemas.openxmlformats.org/drawingml/2006/main" noGrp="1"/>
          </p:cNvSpPr>
          <p:nvPr/>
        </p:nvSpPr>
        <p:spPr>
          <a:xfrm xmlns:a="http://schemas.openxmlformats.org/drawingml/2006/main">
            <a:off x="52387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
        <p:nvSpPr>
          <p:cNvPr id="7" name="">
            <a:extLst xmlns:a="http://schemas.openxmlformats.org/drawingml/2006/main">
              <a:ext uri="{FF2B5EF4-FFF2-40B4-BE49-F238E27FC236}">
                <a16:creationId xmlns:a16="http://schemas.microsoft.com/office/drawing/2014/main" id="{D20F787B-7C65-4013-9533-B3D91C584A59}"/>
              </a:ext>
            </a:extLst>
          </p:cNvPr>
          <p:cNvSpPr>
            <a:spLocks xmlns:a="http://schemas.openxmlformats.org/drawingml/2006/main" noGrp="1"/>
          </p:cNvSpPr>
          <p:nvPr/>
        </p:nvSpPr>
        <p:spPr>
          <a:xfrm xmlns:a="http://schemas.openxmlformats.org/drawingml/2006/main">
            <a:off x="633412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B. The budget note</a:t>
            </a:r>
          </a:p>
        </p:txBody>
      </p:sp>
      <p:sp>
        <p:nvSpPr>
          <p:cNvPr id="8" name="">
            <a:extLst xmlns:a="http://schemas.openxmlformats.org/drawingml/2006/main">
              <a:ext uri="{FF2B5EF4-FFF2-40B4-BE49-F238E27FC236}">
                <a16:creationId xmlns:a16="http://schemas.microsoft.com/office/drawing/2014/main" id="{AD88B18A-5C3B-476D-896B-E04B49FEC904}"/>
              </a:ext>
            </a:extLst>
          </p:cNvPr>
          <p:cNvSpPr>
            <a:spLocks xmlns:a="http://schemas.openxmlformats.org/drawingml/2006/main" noGrp="1"/>
          </p:cNvSpPr>
          <p:nvPr/>
        </p:nvSpPr>
        <p:spPr>
          <a:xfrm xmlns:a="http://schemas.openxmlformats.org/drawingml/2006/main">
            <a:off x="633412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Evening staffing and utilities: $600. Current grants and donations: $400. Each paid rental is projected to add $120 after its extra costs. Two bookings would add $240; one would add $120. Demand is uncertain.</a:t>
            </a:r>
          </a:p>
        </p:txBody>
      </p:sp>
      <p:sp>
        <p:nvSpPr>
          <p:cNvPr id="9" name="">
            <a:extLst xmlns:a="http://schemas.openxmlformats.org/drawingml/2006/main">
              <a:ext uri="{FF2B5EF4-FFF2-40B4-BE49-F238E27FC236}">
                <a16:creationId xmlns:a16="http://schemas.microsoft.com/office/drawing/2014/main" id="{8FAF3D2A-7468-449F-A21A-1FBF97BB7F6B}"/>
              </a:ext>
            </a:extLst>
          </p:cNvPr>
          <p:cNvSpPr>
            <a:spLocks xmlns:a="http://schemas.openxmlformats.org/drawingml/2006/main" noGrp="1"/>
          </p:cNvSpPr>
          <p:nvPr/>
        </p:nvSpPr>
        <p:spPr>
          <a:xfrm xmlns:a="http://schemas.openxmlformats.org/drawingml/2006/main">
            <a:off x="633412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Tree>
    <p:extLst>
      <p:ext uri="{BB962C8B-B14F-4D97-AF65-F5344CB8AC3E}">
        <p14:creationId xmlns:p14="http://schemas.microsoft.com/office/powerpoint/2010/main" val="112373457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D8F4CA3-1A48-4C56-9AE7-C8C81C62E88C}"/>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88361D5D-F221-4ADA-A907-7FBF4E207050}"/>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5</a:t>
            </a:r>
          </a:p>
        </p:txBody>
      </p:sp>
      <p:sp>
        <p:nvSpPr>
          <p:cNvPr id="3" name="">
            <a:extLst xmlns:a="http://schemas.openxmlformats.org/drawingml/2006/main">
              <a:ext uri="{FF2B5EF4-FFF2-40B4-BE49-F238E27FC236}">
                <a16:creationId xmlns:a16="http://schemas.microsoft.com/office/drawing/2014/main" id="{AD7B420A-6D20-4073-BAAD-95E4DEB1C08C}"/>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more piece of the picture</a:t>
            </a:r>
          </a:p>
        </p:txBody>
      </p:sp>
      <p:sp>
        <p:nvSpPr>
          <p:cNvPr id="4" name="">
            <a:extLst xmlns:a="http://schemas.openxmlformats.org/drawingml/2006/main">
              <a:ext uri="{FF2B5EF4-FFF2-40B4-BE49-F238E27FC236}">
                <a16:creationId xmlns:a16="http://schemas.microsoft.com/office/drawing/2014/main" id="{9576CBA1-BAB3-4820-A9B4-D9263B26A13B}"/>
              </a:ext>
            </a:extLst>
          </p:cNvPr>
          <p:cNvSpPr>
            <a:spLocks xmlns:a="http://schemas.openxmlformats.org/drawingml/2006/main" noGrp="1"/>
          </p:cNvSpPr>
          <p:nvPr/>
        </p:nvSpPr>
        <p:spPr>
          <a:xfrm xmlns:a="http://schemas.openxmlformats.org/drawingml/2006/main">
            <a:off x="523875" y="1905000"/>
            <a:ext cx="1085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C. The missing voices</a:t>
            </a:r>
          </a:p>
        </p:txBody>
      </p:sp>
      <p:sp>
        <p:nvSpPr>
          <p:cNvPr id="5" name="">
            <a:extLst xmlns:a="http://schemas.openxmlformats.org/drawingml/2006/main">
              <a:ext uri="{FF2B5EF4-FFF2-40B4-BE49-F238E27FC236}">
                <a16:creationId xmlns:a16="http://schemas.microsoft.com/office/drawing/2014/main" id="{6706BA22-F0B4-4838-8320-E2D745CF18DB}"/>
              </a:ext>
            </a:extLst>
          </p:cNvPr>
          <p:cNvSpPr>
            <a:spLocks xmlns:a="http://schemas.openxmlformats.org/drawingml/2006/main" noGrp="1"/>
          </p:cNvSpPr>
          <p:nvPr/>
        </p:nvSpPr>
        <p:spPr>
          <a:xfrm xmlns:a="http://schemas.openxmlformats.org/drawingml/2006/main">
            <a:off x="523875" y="2781300"/>
            <a:ext cx="10572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0">
                <a:solidFill>
                  <a:srgbClr val="182B41"/>
                </a:solidFill>
                <a:latin typeface="NPW Common"/>
                <a:ea typeface="NPW Common"/>
                <a:cs typeface="NPW Common"/>
              </a:defRPr>
            </a:pPr>
            <a:r>
              <a:rPr sz="2400" b="0">
                <a:solidFill>
                  <a:srgbClr val="182B41"/>
                </a:solidFill>
                <a:latin typeface="NPW Common"/>
                <a:ea typeface="NPW Common"/>
                <a:cs typeface="NPW Common"/>
              </a:rPr>
              <a:t>Sami works afternoons. Dec rehearses on Thursdays. Mari closes the shop. A nearby resident worries about late noise. The proposed meeting time overlaps with several shifts.</a:t>
            </a:r>
          </a:p>
        </p:txBody>
      </p:sp>
      <p:sp>
        <p:nvSpPr>
          <p:cNvPr id="6" name="">
            <a:extLst xmlns:a="http://schemas.openxmlformats.org/drawingml/2006/main">
              <a:ext uri="{FF2B5EF4-FFF2-40B4-BE49-F238E27FC236}">
                <a16:creationId xmlns:a16="http://schemas.microsoft.com/office/drawing/2014/main" id="{B25867F9-A962-4F19-A68D-F3CB81ED96F7}"/>
              </a:ext>
            </a:extLst>
          </p:cNvPr>
          <p:cNvSpPr>
            <a:spLocks xmlns:a="http://schemas.openxmlformats.org/drawingml/2006/main" noGrp="1"/>
          </p:cNvSpPr>
          <p:nvPr/>
        </p:nvSpPr>
        <p:spPr>
          <a:xfrm xmlns:a="http://schemas.openxmlformats.org/drawingml/2006/main">
            <a:off x="523875" y="504825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What this leaves open</a:t>
            </a:r>
          </a:p>
        </p:txBody>
      </p:sp>
      <p:sp>
        <p:nvSpPr>
          <p:cNvPr id="7" name="">
            <a:extLst xmlns:a="http://schemas.openxmlformats.org/drawingml/2006/main">
              <a:ext uri="{FF2B5EF4-FFF2-40B4-BE49-F238E27FC236}">
                <a16:creationId xmlns:a16="http://schemas.microsoft.com/office/drawing/2014/main" id="{669DDCCE-DAC0-431D-9D2A-608DDB7E142D}"/>
              </a:ext>
            </a:extLst>
          </p:cNvPr>
          <p:cNvSpPr>
            <a:spLocks xmlns:a="http://schemas.openxmlformats.org/drawingml/2006/main" noGrp="1"/>
          </p:cNvSpPr>
          <p:nvPr/>
        </p:nvSpPr>
        <p:spPr>
          <a:xfrm xmlns:a="http://schemas.openxmlformats.org/drawingml/2006/main">
            <a:off x="4857750" y="5048250"/>
            <a:ext cx="657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Four voices do not represent everyone. Ask who is missing and offer a way to contribute outside the meeting.</a:t>
            </a:r>
          </a:p>
        </p:txBody>
      </p:sp>
    </p:spTree>
    <p:extLst>
      <p:ext uri="{BB962C8B-B14F-4D97-AF65-F5344CB8AC3E}">
        <p14:creationId xmlns:p14="http://schemas.microsoft.com/office/powerpoint/2010/main" val="82345143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CA25CEC-1F86-4E9D-940D-8DC14C8F521D}"/>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110B4C6-9122-403E-9D37-7A1200226AEF}"/>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6</a:t>
            </a:r>
          </a:p>
        </p:txBody>
      </p:sp>
      <p:sp>
        <p:nvSpPr>
          <p:cNvPr id="3" name="">
            <a:extLst xmlns:a="http://schemas.openxmlformats.org/drawingml/2006/main">
              <a:ext uri="{FF2B5EF4-FFF2-40B4-BE49-F238E27FC236}">
                <a16:creationId xmlns:a16="http://schemas.microsoft.com/office/drawing/2014/main" id="{D63E5DB5-5850-4EDB-8460-C0EA6F76309F}"/>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What changed in your first take?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4c777cbde134e8f"/>
          <a:stretch xmlns:a="http://schemas.openxmlformats.org/drawingml/2006/main"/>
        </p:blipFill>
        <p:spPr>
          <a:xfrm xmlns:a="http://schemas.openxmlformats.org/drawingml/2006/main">
            <a:off x="523875" y="2030016"/>
            <a:ext cx="5905500" cy="332184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4EB9760-249D-419A-A249-C2A0847B37D7}"/>
              </a:ext>
            </a:extLst>
          </p:cNvPr>
          <p:cNvSpPr>
            <a:spLocks xmlns:a="http://schemas.openxmlformats.org/drawingml/2006/main" noGrp="1"/>
          </p:cNvSpPr>
          <p:nvPr/>
        </p:nvSpPr>
        <p:spPr>
          <a:xfrm xmlns:a="http://schemas.openxmlformats.org/drawingml/2006/main">
            <a:off x="6953250" y="209550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The evidence supports…</a:t>
            </a:r>
          </a:p>
        </p:txBody>
      </p:sp>
      <p:sp>
        <p:nvSpPr>
          <p:cNvPr id="6" name="">
            <a:extLst xmlns:a="http://schemas.openxmlformats.org/drawingml/2006/main">
              <a:ext uri="{FF2B5EF4-FFF2-40B4-BE49-F238E27FC236}">
                <a16:creationId xmlns:a16="http://schemas.microsoft.com/office/drawing/2014/main" id="{114E38C7-A049-446F-834D-0832F74CC7BB}"/>
              </a:ext>
            </a:extLst>
          </p:cNvPr>
          <p:cNvSpPr>
            <a:spLocks xmlns:a="http://schemas.openxmlformats.org/drawingml/2006/main" noGrp="1"/>
          </p:cNvSpPr>
          <p:nvPr/>
        </p:nvSpPr>
        <p:spPr>
          <a:xfrm xmlns:a="http://schemas.openxmlformats.org/drawingml/2006/main">
            <a:off x="6953250" y="333375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We still need to know…</a:t>
            </a:r>
          </a:p>
        </p:txBody>
      </p:sp>
      <p:sp>
        <p:nvSpPr>
          <p:cNvPr id="7" name="">
            <a:extLst xmlns:a="http://schemas.openxmlformats.org/drawingml/2006/main">
              <a:ext uri="{FF2B5EF4-FFF2-40B4-BE49-F238E27FC236}">
                <a16:creationId xmlns:a16="http://schemas.microsoft.com/office/drawing/2014/main" id="{D618F471-4943-4F71-A575-1E4EB46E5617}"/>
              </a:ext>
            </a:extLst>
          </p:cNvPr>
          <p:cNvSpPr>
            <a:spLocks xmlns:a="http://schemas.openxmlformats.org/drawingml/2006/main" noGrp="1"/>
          </p:cNvSpPr>
          <p:nvPr/>
        </p:nvSpPr>
        <p:spPr>
          <a:xfrm xmlns:a="http://schemas.openxmlformats.org/drawingml/2006/main">
            <a:off x="6953250" y="4619625"/>
            <a:ext cx="4667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I changed my view because…</a:t>
            </a:r>
          </a:p>
        </p:txBody>
      </p:sp>
    </p:spTree>
    <p:extLst>
      <p:ext uri="{BB962C8B-B14F-4D97-AF65-F5344CB8AC3E}">
        <p14:creationId xmlns:p14="http://schemas.microsoft.com/office/powerpoint/2010/main" val="1580436058"/>
      </p:ext>
    </p:extLst>
  </p:cSld>
</p:sld>
</file>

<file path=ppt/slides/slide7.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5AE6604-5B4A-4515-B8D6-D3BF07A2CBC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22798D59-BFD6-42CB-819B-3B356FE09977}"/>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4     7</a:t>
            </a:r>
          </a:p>
        </p:txBody>
      </p:sp>
      <p:sp>
        <p:nvSpPr>
          <p:cNvPr id="3" name="">
            <a:extLst xmlns:a="http://schemas.openxmlformats.org/drawingml/2006/main">
              <a:ext uri="{FF2B5EF4-FFF2-40B4-BE49-F238E27FC236}">
                <a16:creationId xmlns:a16="http://schemas.microsoft.com/office/drawing/2014/main" id="{50D5E668-68CE-437C-850B-97809AF593CA}"/>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What does the crew ask for first?</a:t>
            </a:r>
          </a:p>
        </p:txBody>
      </p:sp>
      <p:sp>
        <p:nvSpPr>
          <p:cNvPr id="4" name="">
            <a:extLst xmlns:a="http://schemas.openxmlformats.org/drawingml/2006/main">
              <a:ext uri="{FF2B5EF4-FFF2-40B4-BE49-F238E27FC236}">
                <a16:creationId xmlns:a16="http://schemas.microsoft.com/office/drawing/2014/main" id="{127014C7-713E-44CC-9ACA-3C699AE34EB1}"/>
              </a:ext>
            </a:extLst>
          </p:cNvPr>
          <p:cNvSpPr>
            <a:spLocks xmlns:a="http://schemas.openxmlformats.org/drawingml/2006/main" noGrp="1"/>
          </p:cNvSpPr>
          <p:nvPr/>
        </p:nvSpPr>
        <p:spPr>
          <a:xfrm xmlns:a="http://schemas.openxmlformats.org/drawingml/2006/main">
            <a:off x="552450" y="21907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A. Say the board has already sold the room out.</a:t>
            </a:r>
          </a:p>
        </p:txBody>
      </p:sp>
      <p:sp>
        <p:nvSpPr>
          <p:cNvPr id="5" name="">
            <a:extLst xmlns:a="http://schemas.openxmlformats.org/drawingml/2006/main">
              <a:ext uri="{FF2B5EF4-FFF2-40B4-BE49-F238E27FC236}">
                <a16:creationId xmlns:a16="http://schemas.microsoft.com/office/drawing/2014/main" id="{3A13606F-FA48-48B4-AC5A-FFC709A829D1}"/>
              </a:ext>
            </a:extLst>
          </p:cNvPr>
          <p:cNvSpPr>
            <a:spLocks xmlns:a="http://schemas.openxmlformats.org/drawingml/2006/main" noGrp="1"/>
          </p:cNvSpPr>
          <p:nvPr/>
        </p:nvSpPr>
        <p:spPr>
          <a:xfrm xmlns:a="http://schemas.openxmlformats.org/drawingml/2006/main">
            <a:off x="552450" y="34099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B. Request the budget assumptions, who uses each evening, and a way to comment outside the meeting.</a:t>
            </a:r>
          </a:p>
        </p:txBody>
      </p:sp>
      <p:sp>
        <p:nvSpPr>
          <p:cNvPr id="6" name="">
            <a:extLst xmlns:a="http://schemas.openxmlformats.org/drawingml/2006/main">
              <a:ext uri="{FF2B5EF4-FFF2-40B4-BE49-F238E27FC236}">
                <a16:creationId xmlns:a16="http://schemas.microsoft.com/office/drawing/2014/main" id="{7F82214F-4C0A-4AB2-8163-A670220E11C3}"/>
              </a:ext>
            </a:extLst>
          </p:cNvPr>
          <p:cNvSpPr>
            <a:spLocks xmlns:a="http://schemas.openxmlformats.org/drawingml/2006/main" noGrp="1"/>
          </p:cNvSpPr>
          <p:nvPr/>
        </p:nvSpPr>
        <p:spPr>
          <a:xfrm xmlns:a="http://schemas.openxmlformats.org/drawingml/2006/main">
            <a:off x="552450" y="46291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C. Support whichever option has the highest projected revenue.</a:t>
            </a:r>
          </a:p>
        </p:txBody>
      </p:sp>
    </p:spTree>
    <p:extLst>
      <p:ext uri="{BB962C8B-B14F-4D97-AF65-F5344CB8AC3E}">
        <p14:creationId xmlns:p14="http://schemas.microsoft.com/office/powerpoint/2010/main" val="183703501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A4F8DD2-A053-4509-9D20-A0E990AE3866}"/>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7F9CE75E-D414-4B7F-ACA0-1AED22E3EECB}"/>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8</a:t>
            </a:r>
          </a:p>
        </p:txBody>
      </p:sp>
      <p:sp>
        <p:nvSpPr>
          <p:cNvPr id="3" name="">
            <a:extLst xmlns:a="http://schemas.openxmlformats.org/drawingml/2006/main">
              <a:ext uri="{FF2B5EF4-FFF2-40B4-BE49-F238E27FC236}">
                <a16:creationId xmlns:a16="http://schemas.microsoft.com/office/drawing/2014/main" id="{FB4FBBA1-7343-4984-9491-397C7A790C9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Which recommendation can you explain?</a:t>
            </a:r>
          </a:p>
        </p:txBody>
      </p:sp>
      <p:sp>
        <p:nvSpPr>
          <p:cNvPr id="4" name="">
            <a:extLst xmlns:a="http://schemas.openxmlformats.org/drawingml/2006/main">
              <a:ext uri="{FF2B5EF4-FFF2-40B4-BE49-F238E27FC236}">
                <a16:creationId xmlns:a16="http://schemas.microsoft.com/office/drawing/2014/main" id="{3585631E-E900-40B8-8C29-B3DA321F17F1}"/>
              </a:ext>
            </a:extLst>
          </p:cNvPr>
          <p:cNvSpPr>
            <a:spLocks xmlns:a="http://schemas.openxmlformats.org/drawingml/2006/main" noGrp="1"/>
          </p:cNvSpPr>
          <p:nvPr/>
        </p:nvSpPr>
        <p:spPr>
          <a:xfrm xmlns:a="http://schemas.openxmlformats.org/drawingml/2006/main">
            <a:off x="552450" y="214312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A. Keep it free, with no plan for the $200 gap.</a:t>
            </a:r>
          </a:p>
        </p:txBody>
      </p:sp>
      <p:sp>
        <p:nvSpPr>
          <p:cNvPr id="5" name="">
            <a:extLst xmlns:a="http://schemas.openxmlformats.org/drawingml/2006/main">
              <a:ext uri="{FF2B5EF4-FFF2-40B4-BE49-F238E27FC236}">
                <a16:creationId xmlns:a16="http://schemas.microsoft.com/office/drawing/2014/main" id="{6D54CF81-35A3-422C-89DF-4EACAD6E7F99}"/>
              </a:ext>
            </a:extLst>
          </p:cNvPr>
          <p:cNvSpPr>
            <a:spLocks xmlns:a="http://schemas.openxmlformats.org/drawingml/2006/main" noGrp="1"/>
          </p:cNvSpPr>
          <p:nvPr/>
        </p:nvSpPr>
        <p:spPr>
          <a:xfrm xmlns:a="http://schemas.openxmlformats.org/drawingml/2006/main">
            <a:off x="552450" y="3429000"/>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B. Approve two paid nights because the forecast guarantees the money.</a:t>
            </a:r>
          </a:p>
        </p:txBody>
      </p:sp>
      <p:sp>
        <p:nvSpPr>
          <p:cNvPr id="6" name="">
            <a:extLst xmlns:a="http://schemas.openxmlformats.org/drawingml/2006/main">
              <a:ext uri="{FF2B5EF4-FFF2-40B4-BE49-F238E27FC236}">
                <a16:creationId xmlns:a16="http://schemas.microsoft.com/office/drawing/2014/main" id="{BA67A599-48FF-4DBB-B63C-73234162DB7A}"/>
              </a:ext>
            </a:extLst>
          </p:cNvPr>
          <p:cNvSpPr>
            <a:spLocks xmlns:a="http://schemas.openxmlformats.org/drawingml/2006/main" noGrp="1"/>
          </p:cNvSpPr>
          <p:nvPr/>
        </p:nvSpPr>
        <p:spPr>
          <a:xfrm xmlns:a="http://schemas.openxmlformats.org/drawingml/2006/main">
            <a:off x="552450" y="471487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C. Propose a six-week pilot with an access check and a plan to close the remaining gap.</a:t>
            </a:r>
          </a:p>
        </p:txBody>
      </p:sp>
    </p:spTree>
    <p:extLst>
      <p:ext uri="{BB962C8B-B14F-4D97-AF65-F5344CB8AC3E}">
        <p14:creationId xmlns:p14="http://schemas.microsoft.com/office/powerpoint/2010/main" val="142150369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1D7A67F-C5A6-453F-8DC8-CA1500FCAD0C}"/>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E71BCD7A-72ED-4649-8448-3AFB73317337}"/>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9</a:t>
            </a:r>
          </a:p>
        </p:txBody>
      </p:sp>
      <p:sp>
        <p:nvSpPr>
          <p:cNvPr id="3" name="">
            <a:extLst xmlns:a="http://schemas.openxmlformats.org/drawingml/2006/main">
              <a:ext uri="{FF2B5EF4-FFF2-40B4-BE49-F238E27FC236}">
                <a16:creationId xmlns:a16="http://schemas.microsoft.com/office/drawing/2014/main" id="{8AC9B441-0414-42DE-9012-7CD9FC8CE5E7}"/>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Make something someone can use</a:t>
            </a:r>
          </a:p>
        </p:txBody>
      </p:sp>
      <p:sp>
        <p:nvSpPr>
          <p:cNvPr id="4" name="">
            <a:extLst xmlns:a="http://schemas.openxmlformats.org/drawingml/2006/main">
              <a:ext uri="{FF2B5EF4-FFF2-40B4-BE49-F238E27FC236}">
                <a16:creationId xmlns:a16="http://schemas.microsoft.com/office/drawing/2014/main" id="{1CCCD8A4-4ECA-4D90-8B5F-99A963C4D14F}"/>
              </a:ext>
            </a:extLst>
          </p:cNvPr>
          <p:cNvSpPr>
            <a:spLocks xmlns:a="http://schemas.openxmlformats.org/drawingml/2006/main" noGrp="1"/>
          </p:cNvSpPr>
          <p:nvPr/>
        </p:nvSpPr>
        <p:spPr>
          <a:xfrm xmlns:a="http://schemas.openxmlformats.org/drawingml/2006/main">
            <a:off x="523875" y="2000250"/>
            <a:ext cx="5238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234EDB"/>
                </a:solidFill>
                <a:latin typeface="NPW Common"/>
                <a:ea typeface="NPW Common"/>
                <a:cs typeface="NPW Common"/>
              </a:defRPr>
            </a:pPr>
            <a:r>
              <a:rPr sz="2550" b="1">
                <a:solidFill>
                  <a:srgbClr val="234EDB"/>
                </a:solidFill>
                <a:latin typeface="NPW Common"/>
                <a:ea typeface="NPW Common"/>
                <a:cs typeface="NPW Common"/>
              </a:rPr>
              <a:t>Prepare a 90-second comment for the nonprofit board.</a:t>
            </a:r>
          </a:p>
        </p:txBody>
      </p:sp>
      <p:sp>
        <p:nvSpPr>
          <p:cNvPr id="5" name="">
            <a:extLst xmlns:a="http://schemas.openxmlformats.org/drawingml/2006/main">
              <a:ext uri="{FF2B5EF4-FFF2-40B4-BE49-F238E27FC236}">
                <a16:creationId xmlns:a16="http://schemas.microsoft.com/office/drawing/2014/main" id="{63093C79-C939-4780-B3DF-6E558450D742}"/>
              </a:ext>
            </a:extLst>
          </p:cNvPr>
          <p:cNvSpPr>
            <a:spLocks xmlns:a="http://schemas.openxmlformats.org/drawingml/2006/main" noGrp="1"/>
          </p:cNvSpPr>
          <p:nvPr/>
        </p:nvSpPr>
        <p:spPr>
          <a:xfrm xmlns:a="http://schemas.openxmlformats.org/drawingml/2006/main">
            <a:off x="523875" y="3810000"/>
            <a:ext cx="509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Name the proposal, explain one effect, use one figure accurately and ask for a decision or follow-up the board can make.</a:t>
            </a:r>
          </a:p>
        </p:txBody>
      </p:sp>
      <p:sp>
        <p:nvSpPr>
          <p:cNvPr id="6" name="">
            <a:extLst xmlns:a="http://schemas.openxmlformats.org/drawingml/2006/main">
              <a:ext uri="{FF2B5EF4-FFF2-40B4-BE49-F238E27FC236}">
                <a16:creationId xmlns:a16="http://schemas.microsoft.com/office/drawing/2014/main" id="{44A1B800-3050-4ED6-9280-E639DD5B17E5}"/>
              </a:ext>
            </a:extLst>
          </p:cNvPr>
          <p:cNvSpPr>
            <a:spLocks xmlns:a="http://schemas.openxmlformats.org/drawingml/2006/main" noGrp="1"/>
          </p:cNvSpPr>
          <p:nvPr/>
        </p:nvSpPr>
        <p:spPr>
          <a:xfrm xmlns:a="http://schemas.openxmlformats.org/drawingml/2006/main">
            <a:off x="523875" y="5753100"/>
            <a:ext cx="571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182B41"/>
                </a:solidFill>
                <a:latin typeface="NPW Common"/>
                <a:ea typeface="NPW Common"/>
                <a:cs typeface="NPW Common"/>
              </a:defRPr>
            </a:pPr>
            <a:r>
              <a:rPr sz="1650" b="0">
                <a:solidFill>
                  <a:srgbClr val="182B41"/>
                </a:solidFill>
                <a:latin typeface="NPW Common"/>
                <a:ea typeface="NPW Common"/>
                <a:cs typeface="NPW Common"/>
              </a:rPr>
              <a:t>Writing, audio or a paper draft all work.</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f48fee2103240a1"/>
          <a:stretch xmlns:a="http://schemas.openxmlformats.org/drawingml/2006/main"/>
        </p:blipFill>
        <p:spPr>
          <a:xfrm xmlns:a="http://schemas.openxmlformats.org/drawingml/2006/main">
            <a:off x="6191250" y="2241054"/>
            <a:ext cx="5476875" cy="3080742"/>
          </a:xfrm>
          <a:prstGeom xmlns:a="http://schemas.openxmlformats.org/drawingml/2006/main" prst="rect">
            <a:avLst/>
          </a:prstGeom>
        </p:spPr>
      </p:pic>
    </p:spTree>
    <p:extLst>
      <p:ext uri="{BB962C8B-B14F-4D97-AF65-F5344CB8AC3E}">
        <p14:creationId xmlns:p14="http://schemas.microsoft.com/office/powerpoint/2010/main" val="52740469"/>
      </p:ext>
    </p:extLst>
  </p:cSld>
</p:sld>
</file>

<file path=ppt/slides/slide10.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4AB500A-174D-44EB-8E68-0EB5ECF7E910}"/>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A27DB81-B4F1-4F12-B8EB-2C3D1A5EC9CB}"/>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10</a:t>
            </a:r>
          </a:p>
        </p:txBody>
      </p:sp>
      <p:sp>
        <p:nvSpPr>
          <p:cNvPr id="3" name="">
            <a:extLst xmlns:a="http://schemas.openxmlformats.org/drawingml/2006/main">
              <a:ext uri="{FF2B5EF4-FFF2-40B4-BE49-F238E27FC236}">
                <a16:creationId xmlns:a16="http://schemas.microsoft.com/office/drawing/2014/main" id="{3FC1636E-8B53-4B61-8E1D-E2CA1B60F15F}"/>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response to test</a:t>
            </a:r>
          </a:p>
        </p:txBody>
      </p:sp>
      <p:sp>
        <p:nvSpPr>
          <p:cNvPr id="4" name="">
            <a:extLst xmlns:a="http://schemas.openxmlformats.org/drawingml/2006/main">
              <a:ext uri="{FF2B5EF4-FFF2-40B4-BE49-F238E27FC236}">
                <a16:creationId xmlns:a16="http://schemas.microsoft.com/office/drawing/2014/main" id="{2CA81ABC-B002-4C5D-B325-2875FB604151}"/>
              </a:ext>
            </a:extLst>
          </p:cNvPr>
          <p:cNvSpPr>
            <a:spLocks xmlns:a="http://schemas.openxmlformats.org/drawingml/2006/main" noGrp="1"/>
          </p:cNvSpPr>
          <p:nvPr/>
        </p:nvSpPr>
        <p:spPr>
          <a:xfrm xmlns:a="http://schemas.openxmlformats.org/drawingml/2006/main">
            <a:off x="666750" y="2190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0">
                <a:solidFill>
                  <a:srgbClr val="182B41"/>
                </a:solidFill>
                <a:latin typeface="NPW Common"/>
                <a:ea typeface="NPW Common"/>
                <a:cs typeface="NPW Common"/>
              </a:defRPr>
            </a:pPr>
            <a:r>
              <a:rPr sz="2475" b="0">
                <a:solidFill>
                  <a:srgbClr val="182B41"/>
                </a:solidFill>
                <a:latin typeface="NPW Common"/>
                <a:ea typeface="NPW Common"/>
                <a:cs typeface="NPW Common"/>
              </a:rPr>
              <a:t>I use the room after work. Removing both free evenings would leave me with fewer accessible meeting options. A one-night pilot would still leave a projected $80 weekly gap, so I’m asking for a funding plan, input from evening users and a review after six weeks before a longer-term change.</a:t>
            </a:r>
          </a:p>
        </p:txBody>
      </p:sp>
      <p:sp>
        <p:nvSpPr>
          <p:cNvPr id="5" name="">
            <a:extLst xmlns:a="http://schemas.openxmlformats.org/drawingml/2006/main">
              <a:ext uri="{FF2B5EF4-FFF2-40B4-BE49-F238E27FC236}">
                <a16:creationId xmlns:a16="http://schemas.microsoft.com/office/drawing/2014/main" id="{E481D4C2-4A09-4D2E-A648-4D62251A3F7E}"/>
              </a:ext>
            </a:extLst>
          </p:cNvPr>
          <p:cNvSpPr>
            <a:spLocks xmlns:a="http://schemas.openxmlformats.org/drawingml/2006/main" noGrp="1"/>
          </p:cNvSpPr>
          <p:nvPr/>
        </p:nvSpPr>
        <p:spPr>
          <a:xfrm xmlns:a="http://schemas.openxmlformats.org/drawingml/2006/main">
            <a:off x="666750" y="52387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325" b="1">
                <a:solidFill>
                  <a:srgbClr val="234EDB"/>
                </a:solidFill>
                <a:latin typeface="NPW Common"/>
                <a:ea typeface="NPW Common"/>
                <a:cs typeface="NPW Common"/>
              </a:defRPr>
            </a:pPr>
            <a:r>
              <a:rPr sz="2325" b="1">
                <a:solidFill>
                  <a:srgbClr val="234EDB"/>
                </a:solidFill>
                <a:latin typeface="NPW Common"/>
                <a:ea typeface="NPW Common"/>
                <a:cs typeface="NPW Common"/>
              </a:rPr>
              <a:t>Which part is supported? What would you revise?</a:t>
            </a:r>
          </a:p>
        </p:txBody>
      </p:sp>
    </p:spTree>
    <p:extLst>
      <p:ext uri="{BB962C8B-B14F-4D97-AF65-F5344CB8AC3E}">
        <p14:creationId xmlns:p14="http://schemas.microsoft.com/office/powerpoint/2010/main" val="209712264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C4286AF-3DA8-4288-8BDD-ED6DB51CF844}"/>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CF59BD94-FE9C-44CB-974D-96BE51B6D478}"/>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11</a:t>
            </a:r>
          </a:p>
        </p:txBody>
      </p:sp>
      <p:sp>
        <p:nvSpPr>
          <p:cNvPr id="3" name="">
            <a:extLst xmlns:a="http://schemas.openxmlformats.org/drawingml/2006/main">
              <a:ext uri="{FF2B5EF4-FFF2-40B4-BE49-F238E27FC236}">
                <a16:creationId xmlns:a16="http://schemas.microsoft.com/office/drawing/2014/main" id="{B8A1BE8E-56C8-4861-8CB2-A33763FF4C6B}"/>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Where could this go next?</a:t>
            </a:r>
          </a:p>
        </p:txBody>
      </p:sp>
      <p:sp>
        <p:nvSpPr>
          <p:cNvPr id="4" name="">
            <a:extLst xmlns:a="http://schemas.openxmlformats.org/drawingml/2006/main">
              <a:ext uri="{FF2B5EF4-FFF2-40B4-BE49-F238E27FC236}">
                <a16:creationId xmlns:a16="http://schemas.microsoft.com/office/drawing/2014/main" id="{3C6C465D-7146-4CAA-86CE-4F1D6D291D6E}"/>
              </a:ext>
            </a:extLst>
          </p:cNvPr>
          <p:cNvSpPr>
            <a:spLocks xmlns:a="http://schemas.openxmlformats.org/drawingml/2006/main" noGrp="1"/>
          </p:cNvSpPr>
          <p:nvPr/>
        </p:nvSpPr>
        <p:spPr>
          <a:xfrm xmlns:a="http://schemas.openxmlformats.org/drawingml/2006/main">
            <a:off x="523875" y="2095500"/>
            <a:ext cx="4953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182B41"/>
                </a:solidFill>
                <a:latin typeface="NPW Common"/>
                <a:ea typeface="NPW Common"/>
                <a:cs typeface="NPW Common"/>
              </a:defRPr>
            </a:pPr>
            <a:r>
              <a:rPr sz="2475" b="1">
                <a:solidFill>
                  <a:srgbClr val="182B41"/>
                </a:solidFill>
                <a:latin typeface="NPW Common"/>
                <a:ea typeface="NPW Common"/>
                <a:cs typeface="NPW Common"/>
              </a:rPr>
              <a:t>Find a school committee, library meeting or local public agenda with a trusted adult. Identify the authority, process and a question before deciding whether to participate.</a:t>
            </a:r>
          </a:p>
        </p:txBody>
      </p:sp>
      <p:sp>
        <p:nvSpPr>
          <p:cNvPr id="5" name="">
            <a:extLst xmlns:a="http://schemas.openxmlformats.org/drawingml/2006/main">
              <a:ext uri="{FF2B5EF4-FFF2-40B4-BE49-F238E27FC236}">
                <a16:creationId xmlns:a16="http://schemas.microsoft.com/office/drawing/2014/main" id="{F05A711F-C441-45AB-8693-CD5B7C6566E6}"/>
              </a:ext>
            </a:extLst>
          </p:cNvPr>
          <p:cNvSpPr>
            <a:spLocks xmlns:a="http://schemas.openxmlformats.org/drawingml/2006/main" noGrp="1"/>
          </p:cNvSpPr>
          <p:nvPr/>
        </p:nvSpPr>
        <p:spPr>
          <a:xfrm xmlns:a="http://schemas.openxmlformats.org/drawingml/2006/main">
            <a:off x="523875" y="47625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34EDB"/>
                </a:solidFill>
                <a:latin typeface="NPW Common"/>
                <a:ea typeface="NPW Common"/>
                <a:cs typeface="NPW Common"/>
              </a:defRPr>
            </a:pPr>
            <a:r>
              <a:rPr sz="1875" b="0">
                <a:solidFill>
                  <a:srgbClr val="234EDB"/>
                </a:solidFill>
                <a:latin typeface="NPW Common"/>
                <a:ea typeface="NPW Common"/>
                <a:cs typeface="NPW Common"/>
              </a:rPr>
              <a:t>A private question or draft counts. You choose how to take part.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a8ec94c6de0249c9"/>
          <a:stretch xmlns:a="http://schemas.openxmlformats.org/drawingml/2006/main"/>
        </p:blipFill>
        <p:spPr>
          <a:xfrm xmlns:a="http://schemas.openxmlformats.org/drawingml/2006/main">
            <a:off x="6048375" y="2253258"/>
            <a:ext cx="5619750" cy="3161109"/>
          </a:xfrm>
          <a:prstGeom xmlns:a="http://schemas.openxmlformats.org/drawingml/2006/main" prst="rect">
            <a:avLst/>
          </a:prstGeom>
        </p:spPr>
      </p:pic>
    </p:spTree>
    <p:extLst>
      <p:ext uri="{BB962C8B-B14F-4D97-AF65-F5344CB8AC3E}">
        <p14:creationId xmlns:p14="http://schemas.microsoft.com/office/powerpoint/2010/main" val="120246334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F4BE6E9-0E19-4978-B7D5-350F613409FA}"/>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10C5CBD3-5113-4E52-94F7-260D06E6FD62}"/>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12</a:t>
            </a:r>
          </a:p>
        </p:txBody>
      </p:sp>
      <p:sp>
        <p:nvSpPr>
          <p:cNvPr id="3" name="">
            <a:extLst xmlns:a="http://schemas.openxmlformats.org/drawingml/2006/main">
              <a:ext uri="{FF2B5EF4-FFF2-40B4-BE49-F238E27FC236}">
                <a16:creationId xmlns:a16="http://schemas.microsoft.com/office/drawing/2014/main" id="{76EA8736-ACDD-41E6-B3FD-07D0E43A34E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Your take, with something behind it</a:t>
            </a:r>
          </a:p>
        </p:txBody>
      </p:sp>
      <p:sp>
        <p:nvSpPr>
          <p:cNvPr id="4" name="">
            <a:extLst xmlns:a="http://schemas.openxmlformats.org/drawingml/2006/main">
              <a:ext uri="{FF2B5EF4-FFF2-40B4-BE49-F238E27FC236}">
                <a16:creationId xmlns:a16="http://schemas.microsoft.com/office/drawing/2014/main" id="{07EF9332-877E-45BF-B818-AED5B4B771F7}"/>
              </a:ext>
            </a:extLst>
          </p:cNvPr>
          <p:cNvSpPr>
            <a:spLocks xmlns:a="http://schemas.openxmlformats.org/drawingml/2006/main" noGrp="1"/>
          </p:cNvSpPr>
          <p:nvPr/>
        </p:nvSpPr>
        <p:spPr>
          <a:xfrm xmlns:a="http://schemas.openxmlformats.org/drawingml/2006/main">
            <a:off x="571500" y="2095500"/>
            <a:ext cx="676275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My claim is clear.</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point to evidence.</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named a limit.</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Someone knows the next step.</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explain my revision.</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b408088acd945a5"/>
          <a:stretch xmlns:a="http://schemas.openxmlformats.org/drawingml/2006/main"/>
        </p:blipFill>
        <p:spPr>
          <a:xfrm xmlns:a="http://schemas.openxmlformats.org/drawingml/2006/main">
            <a:off x="8804188" y="1924050"/>
            <a:ext cx="1822625" cy="3238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AFA7560-0BCB-4DB9-A4D9-4E06DB98CA83}"/>
              </a:ext>
            </a:extLst>
          </p:cNvPr>
          <p:cNvSpPr>
            <a:spLocks xmlns:a="http://schemas.openxmlformats.org/drawingml/2006/main" noGrp="1"/>
          </p:cNvSpPr>
          <p:nvPr/>
        </p:nvSpPr>
        <p:spPr>
          <a:xfrm xmlns:a="http://schemas.openxmlformats.org/drawingml/2006/main">
            <a:off x="8191500" y="5219700"/>
            <a:ext cx="323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Keep the question going.</a:t>
            </a:r>
          </a:p>
        </p:txBody>
      </p:sp>
      <p:sp>
        <p:nvSpPr>
          <p:cNvPr id="7" name="">
            <a:extLst xmlns:a="http://schemas.openxmlformats.org/drawingml/2006/main">
              <a:ext uri="{FF2B5EF4-FFF2-40B4-BE49-F238E27FC236}">
                <a16:creationId xmlns:a16="http://schemas.microsoft.com/office/drawing/2014/main" id="{7E18C956-ACDC-4CAC-A461-2AF51A598095}"/>
              </a:ext>
            </a:extLst>
          </p:cNvPr>
          <p:cNvSpPr>
            <a:spLocks xmlns:a="http://schemas.openxmlformats.org/drawingml/2006/main" noGrp="1"/>
          </p:cNvSpPr>
          <p:nvPr/>
        </p:nvSpPr>
        <p:spPr>
          <a:xfrm xmlns:a="http://schemas.openxmlformats.org/drawingml/2006/main">
            <a:off x="8191500" y="5953125"/>
            <a:ext cx="323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182B41"/>
                </a:solidFill>
                <a:latin typeface="NPW Common"/>
                <a:ea typeface="NPW Common"/>
                <a:cs typeface="NPW Common"/>
              </a:defRPr>
            </a:pPr>
            <a:r>
              <a:rPr sz="1350" b="0">
                <a:solidFill>
                  <a:srgbClr val="182B41"/>
                </a:solidFill>
                <a:latin typeface="NPW Common"/>
                <a:ea typeface="NPW Common"/>
                <a:cs typeface="NPW Common"/>
              </a:rPr>
              <a:t>Sources and teaching notes are in this deck.</a:t>
            </a:r>
          </a:p>
        </p:txBody>
      </p:sp>
    </p:spTree>
    <p:extLst>
      <p:ext uri="{BB962C8B-B14F-4D97-AF65-F5344CB8AC3E}">
        <p14:creationId xmlns:p14="http://schemas.microsoft.com/office/powerpoint/2010/main" val="136800968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1846F2F-3C99-49A5-9FCA-59028BB8B074}"/>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D9AC6D25-0F39-4567-BBDE-6B7D5E2BE15B}"/>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13</a:t>
            </a:r>
          </a:p>
        </p:txBody>
      </p:sp>
      <p:sp>
        <p:nvSpPr>
          <p:cNvPr id="3" name="">
            <a:extLst xmlns:a="http://schemas.openxmlformats.org/drawingml/2006/main">
              <a:ext uri="{FF2B5EF4-FFF2-40B4-BE49-F238E27FC236}">
                <a16:creationId xmlns:a16="http://schemas.microsoft.com/office/drawing/2014/main" id="{1D532DE2-9826-4C3E-927F-CFF385DAB01D}"/>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method behind the move</a:t>
            </a:r>
          </a:p>
        </p:txBody>
      </p:sp>
      <p:sp>
        <p:nvSpPr>
          <p:cNvPr id="4" name="">
            <a:extLst xmlns:a="http://schemas.openxmlformats.org/drawingml/2006/main">
              <a:ext uri="{FF2B5EF4-FFF2-40B4-BE49-F238E27FC236}">
                <a16:creationId xmlns:a16="http://schemas.microsoft.com/office/drawing/2014/main" id="{E50FC4F7-5C9A-4E01-8D12-769688067B0C}"/>
              </a:ext>
            </a:extLst>
          </p:cNvPr>
          <p:cNvSpPr>
            <a:spLocks xmlns:a="http://schemas.openxmlformats.org/drawingml/2006/main" noGrp="1"/>
          </p:cNvSpPr>
          <p:nvPr/>
        </p:nvSpPr>
        <p:spPr>
          <a:xfrm xmlns:a="http://schemas.openxmlformats.org/drawingml/2006/main">
            <a:off x="523875" y="18859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1">
                <a:solidFill>
                  <a:srgbClr val="234EDB"/>
                </a:solidFill>
                <a:latin typeface="NPW Common"/>
                <a:ea typeface="NPW Common"/>
                <a:cs typeface="NPW Common"/>
              </a:defRPr>
            </a:pPr>
            <a:r>
              <a:rPr sz="2400" b="1">
                <a:solidFill>
                  <a:srgbClr val="234EDB"/>
                </a:solidFill>
                <a:latin typeface="NPW Common"/>
                <a:ea typeface="NPW Common"/>
                <a:cs typeface="NPW Common"/>
              </a:rPr>
              <a:t>Options and criteria + stakeholder inquiry</a:t>
            </a:r>
          </a:p>
        </p:txBody>
      </p:sp>
      <p:sp>
        <p:nvSpPr>
          <p:cNvPr id="5" name="">
            <a:extLst xmlns:a="http://schemas.openxmlformats.org/drawingml/2006/main">
              <a:ext uri="{FF2B5EF4-FFF2-40B4-BE49-F238E27FC236}">
                <a16:creationId xmlns:a16="http://schemas.microsoft.com/office/drawing/2014/main" id="{0D75F84E-724A-4C09-BF55-5F9C4523B770}"/>
              </a:ext>
            </a:extLst>
          </p:cNvPr>
          <p:cNvSpPr>
            <a:spLocks xmlns:a="http://schemas.openxmlformats.org/drawingml/2006/main" noGrp="1"/>
          </p:cNvSpPr>
          <p:nvPr/>
        </p:nvSpPr>
        <p:spPr>
          <a:xfrm xmlns:a="http://schemas.openxmlformats.org/drawingml/2006/main">
            <a:off x="52387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1  Problem</a:t>
            </a:r>
          </a:p>
        </p:txBody>
      </p:sp>
      <p:sp>
        <p:nvSpPr>
          <p:cNvPr id="6" name="">
            <a:extLst xmlns:a="http://schemas.openxmlformats.org/drawingml/2006/main">
              <a:ext uri="{FF2B5EF4-FFF2-40B4-BE49-F238E27FC236}">
                <a16:creationId xmlns:a16="http://schemas.microsoft.com/office/drawing/2014/main" id="{FB87FD4D-AB88-4068-B308-9447DFCC11AD}"/>
              </a:ext>
            </a:extLst>
          </p:cNvPr>
          <p:cNvSpPr>
            <a:spLocks xmlns:a="http://schemas.openxmlformats.org/drawingml/2006/main" noGrp="1"/>
          </p:cNvSpPr>
          <p:nvPr/>
        </p:nvSpPr>
        <p:spPr>
          <a:xfrm xmlns:a="http://schemas.openxmlformats.org/drawingml/2006/main">
            <a:off x="52387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The weekly cost is $600. Confirmed support is $400. Who can decide how to cover the gap?</a:t>
            </a:r>
          </a:p>
        </p:txBody>
      </p:sp>
      <p:sp>
        <p:nvSpPr>
          <p:cNvPr id="7" name="">
            <a:extLst xmlns:a="http://schemas.openxmlformats.org/drawingml/2006/main">
              <a:ext uri="{FF2B5EF4-FFF2-40B4-BE49-F238E27FC236}">
                <a16:creationId xmlns:a16="http://schemas.microsoft.com/office/drawing/2014/main" id="{87907306-0DF8-41A7-AC41-4D9C1A3EA59D}"/>
              </a:ext>
            </a:extLst>
          </p:cNvPr>
          <p:cNvSpPr>
            <a:spLocks xmlns:a="http://schemas.openxmlformats.org/drawingml/2006/main" noGrp="1"/>
          </p:cNvSpPr>
          <p:nvPr/>
        </p:nvSpPr>
        <p:spPr>
          <a:xfrm xmlns:a="http://schemas.openxmlformats.org/drawingml/2006/main">
            <a:off x="614362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2  Options</a:t>
            </a:r>
          </a:p>
        </p:txBody>
      </p:sp>
      <p:sp>
        <p:nvSpPr>
          <p:cNvPr id="8" name="">
            <a:extLst xmlns:a="http://schemas.openxmlformats.org/drawingml/2006/main">
              <a:ext uri="{FF2B5EF4-FFF2-40B4-BE49-F238E27FC236}">
                <a16:creationId xmlns:a16="http://schemas.microsoft.com/office/drawing/2014/main" id="{EEA333AC-CF72-47DD-92D1-467D73AF0D2E}"/>
              </a:ext>
            </a:extLst>
          </p:cNvPr>
          <p:cNvSpPr>
            <a:spLocks xmlns:a="http://schemas.openxmlformats.org/drawingml/2006/main" noGrp="1"/>
          </p:cNvSpPr>
          <p:nvPr/>
        </p:nvSpPr>
        <p:spPr>
          <a:xfrm xmlns:a="http://schemas.openxmlformats.org/drawingml/2006/main">
            <a:off x="614362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Compare no rentals, one rental and two rentals using the same weekly figures.</a:t>
            </a:r>
          </a:p>
        </p:txBody>
      </p:sp>
      <p:sp>
        <p:nvSpPr>
          <p:cNvPr id="9" name="">
            <a:extLst xmlns:a="http://schemas.openxmlformats.org/drawingml/2006/main">
              <a:ext uri="{FF2B5EF4-FFF2-40B4-BE49-F238E27FC236}">
                <a16:creationId xmlns:a16="http://schemas.microsoft.com/office/drawing/2014/main" id="{91C45609-6FC8-48C6-B7FA-DD5C85770B9D}"/>
              </a:ext>
            </a:extLst>
          </p:cNvPr>
          <p:cNvSpPr>
            <a:spLocks xmlns:a="http://schemas.openxmlformats.org/drawingml/2006/main" noGrp="1"/>
          </p:cNvSpPr>
          <p:nvPr/>
        </p:nvSpPr>
        <p:spPr>
          <a:xfrm xmlns:a="http://schemas.openxmlformats.org/drawingml/2006/main">
            <a:off x="52387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3  People</a:t>
            </a:r>
          </a:p>
        </p:txBody>
      </p:sp>
      <p:sp>
        <p:nvSpPr>
          <p:cNvPr id="10" name="">
            <a:extLst xmlns:a="http://schemas.openxmlformats.org/drawingml/2006/main">
              <a:ext uri="{FF2B5EF4-FFF2-40B4-BE49-F238E27FC236}">
                <a16:creationId xmlns:a16="http://schemas.microsoft.com/office/drawing/2014/main" id="{FDBD67E8-229D-4E8B-A8BD-9E1968119569}"/>
              </a:ext>
            </a:extLst>
          </p:cNvPr>
          <p:cNvSpPr>
            <a:spLocks xmlns:a="http://schemas.openxmlformats.org/drawingml/2006/main" noGrp="1"/>
          </p:cNvSpPr>
          <p:nvPr/>
        </p:nvSpPr>
        <p:spPr>
          <a:xfrm xmlns:a="http://schemas.openxmlformats.org/drawingml/2006/main">
            <a:off x="52387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Who loses an evening? Ask whose work, access or travel schedule the proposal misses.</a:t>
            </a:r>
          </a:p>
        </p:txBody>
      </p:sp>
      <p:sp>
        <p:nvSpPr>
          <p:cNvPr id="11" name="">
            <a:extLst xmlns:a="http://schemas.openxmlformats.org/drawingml/2006/main">
              <a:ext uri="{FF2B5EF4-FFF2-40B4-BE49-F238E27FC236}">
                <a16:creationId xmlns:a16="http://schemas.microsoft.com/office/drawing/2014/main" id="{CD5907D0-5B36-4C81-B7E3-881DB64EFEFE}"/>
              </a:ext>
            </a:extLst>
          </p:cNvPr>
          <p:cNvSpPr>
            <a:spLocks xmlns:a="http://schemas.openxmlformats.org/drawingml/2006/main" noGrp="1"/>
          </p:cNvSpPr>
          <p:nvPr/>
        </p:nvSpPr>
        <p:spPr>
          <a:xfrm xmlns:a="http://schemas.openxmlformats.org/drawingml/2006/main">
            <a:off x="614362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4  Recommendation</a:t>
            </a:r>
          </a:p>
        </p:txBody>
      </p:sp>
      <p:sp>
        <p:nvSpPr>
          <p:cNvPr id="12" name="">
            <a:extLst xmlns:a="http://schemas.openxmlformats.org/drawingml/2006/main">
              <a:ext uri="{FF2B5EF4-FFF2-40B4-BE49-F238E27FC236}">
                <a16:creationId xmlns:a16="http://schemas.microsoft.com/office/drawing/2014/main" id="{2384E0F5-585E-4DA4-BE45-2126969E025C}"/>
              </a:ext>
            </a:extLst>
          </p:cNvPr>
          <p:cNvSpPr>
            <a:spLocks xmlns:a="http://schemas.openxmlformats.org/drawingml/2006/main" noGrp="1"/>
          </p:cNvSpPr>
          <p:nvPr/>
        </p:nvSpPr>
        <p:spPr>
          <a:xfrm xmlns:a="http://schemas.openxmlformats.org/drawingml/2006/main">
            <a:off x="614362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Defend an option, name its cost and say what new evidence could change your mind.</a:t>
            </a:r>
          </a:p>
        </p:txBody>
      </p:sp>
    </p:spTree>
    <p:extLst>
      <p:ext uri="{BB962C8B-B14F-4D97-AF65-F5344CB8AC3E}">
        <p14:creationId xmlns:p14="http://schemas.microsoft.com/office/powerpoint/2010/main" val="122110969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961062-AEFF-4203-834E-051FC0276014}"/>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3A41D4C3-C7C5-4610-843C-DE70C0775E72}"/>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4     14</a:t>
            </a:r>
          </a:p>
        </p:txBody>
      </p:sp>
      <p:sp>
        <p:nvSpPr>
          <p:cNvPr id="3" name="">
            <a:extLst xmlns:a="http://schemas.openxmlformats.org/drawingml/2006/main">
              <a:ext uri="{FF2B5EF4-FFF2-40B4-BE49-F238E27FC236}">
                <a16:creationId xmlns:a16="http://schemas.microsoft.com/office/drawing/2014/main" id="{58527DFF-ED78-484E-B834-F40F7DEB62F9}"/>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budget, three options</a:t>
            </a:r>
          </a:p>
        </p:txBody>
      </p:sp>
      <p:graphicFrame>
        <p:nvGraphicFramePr>
          <p:cNvPr id="11" name="Chart"/>
          <p:cNvGraphicFramePr/>
          <p:nvPr/>
        </p:nvGraphicFramePr>
        <p:xfrm>
          <a:off xmlns:a="http://schemas.openxmlformats.org/drawingml/2006/main" x="666750" y="2095500"/>
          <a:ext xmlns:a="http://schemas.openxmlformats.org/drawingml/2006/main" cx="6953250" cy="3524250"/>
        </p:xfrm>
        <a:graphic xmlns:a="http://schemas.openxmlformats.org/drawingml/2006/main">
          <a:graphicData uri="http://schemas.openxmlformats.org/drawingml/2006/chart">
            <c:chart xmlns:r="http://schemas.openxmlformats.org/officeDocument/2006/relationships" xmlns:c="http://schemas.openxmlformats.org/drawingml/2006/chart" r:id="Rd21ee2b2f4d241e0"/>
          </a:graphicData>
        </a:graphic>
      </p:graphicFrame>
      <p:sp>
        <p:nvSpPr>
          <p:cNvPr id="5" name="">
            <a:extLst xmlns:a="http://schemas.openxmlformats.org/drawingml/2006/main">
              <a:ext uri="{FF2B5EF4-FFF2-40B4-BE49-F238E27FC236}">
                <a16:creationId xmlns:a16="http://schemas.microsoft.com/office/drawing/2014/main" id="{95052604-5DE7-435E-9199-92F5D4EC176E}"/>
              </a:ext>
            </a:extLst>
          </p:cNvPr>
          <p:cNvSpPr>
            <a:spLocks xmlns:a="http://schemas.openxmlformats.org/drawingml/2006/main" noGrp="1"/>
          </p:cNvSpPr>
          <p:nvPr/>
        </p:nvSpPr>
        <p:spPr>
          <a:xfrm xmlns:a="http://schemas.openxmlformats.org/drawingml/2006/main">
            <a:off x="8191500" y="2190750"/>
            <a:ext cx="323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182B41"/>
                </a:solidFill>
                <a:latin typeface="NPW Common"/>
                <a:ea typeface="NPW Common"/>
                <a:cs typeface="NPW Common"/>
              </a:defRPr>
            </a:pPr>
            <a:r>
              <a:rPr sz="2175" b="1">
                <a:solidFill>
                  <a:srgbClr val="182B41"/>
                </a:solidFill>
                <a:latin typeface="NPW Common"/>
                <a:ea typeface="NPW Common"/>
                <a:cs typeface="NPW Common"/>
              </a:rPr>
              <a:t>Weekly cost: $600</a:t>
            </a:r>
          </a:p>
        </p:txBody>
      </p:sp>
      <p:sp>
        <p:nvSpPr>
          <p:cNvPr id="6" name="">
            <a:extLst xmlns:a="http://schemas.openxmlformats.org/drawingml/2006/main">
              <a:ext uri="{FF2B5EF4-FFF2-40B4-BE49-F238E27FC236}">
                <a16:creationId xmlns:a16="http://schemas.microsoft.com/office/drawing/2014/main" id="{C7196B6F-A0B5-4632-906D-BF6661D46680}"/>
              </a:ext>
            </a:extLst>
          </p:cNvPr>
          <p:cNvSpPr>
            <a:spLocks xmlns:a="http://schemas.openxmlformats.org/drawingml/2006/main" noGrp="1"/>
          </p:cNvSpPr>
          <p:nvPr/>
        </p:nvSpPr>
        <p:spPr>
          <a:xfrm xmlns:a="http://schemas.openxmlformats.org/drawingml/2006/main">
            <a:off x="8191500" y="3143250"/>
            <a:ext cx="3143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Rental contribution: $120 each after extra costs. Demand is uncertain.</a:t>
            </a:r>
          </a:p>
        </p:txBody>
      </p:sp>
      <p:sp>
        <p:nvSpPr>
          <p:cNvPr id="7" name="">
            <a:extLst xmlns:a="http://schemas.openxmlformats.org/drawingml/2006/main">
              <a:ext uri="{FF2B5EF4-FFF2-40B4-BE49-F238E27FC236}">
                <a16:creationId xmlns:a16="http://schemas.microsoft.com/office/drawing/2014/main" id="{384820CA-F4A8-493F-838A-84776EF267FF}"/>
              </a:ext>
            </a:extLst>
          </p:cNvPr>
          <p:cNvSpPr>
            <a:spLocks xmlns:a="http://schemas.openxmlformats.org/drawingml/2006/main" noGrp="1"/>
          </p:cNvSpPr>
          <p:nvPr/>
        </p:nvSpPr>
        <p:spPr>
          <a:xfrm xmlns:a="http://schemas.openxmlformats.org/drawingml/2006/main">
            <a:off x="8191500" y="5000625"/>
            <a:ext cx="3143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Who loses access to an evening?</a:t>
            </a:r>
          </a:p>
        </p:txBody>
      </p:sp>
    </p:spTree>
    <p:extLst>
      <p:ext uri="{BB962C8B-B14F-4D97-AF65-F5344CB8AC3E}">
        <p14:creationId xmlns:p14="http://schemas.microsoft.com/office/powerpoint/2010/main" val="11860538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2026-09-24T05:22:30.5460000Z</dcterms:created>
  <dcterms:modified xsi:type="dcterms:W3CDTF">2026-09-24T05:22:30.5460000Z</dcterms:modified>
</coreProperties>
</file>