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3931920"/>
            <a:ext cx="12191695" cy="2926080"/>
          </a:xfrm>
          <a:prstGeom prst="rect">
            <a:avLst/>
          </a:prstGeom>
          <a:solidFill>
            <a:srgbClr val="142B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4114800"/>
            <a:ext cx="10972800" cy="365760"/>
          </a:xfrm>
          <a:prstGeom prst="rect">
            <a:avLst/>
          </a:prstGeom>
          <a:noFill/>
        </p:spPr>
        <p:txBody>
          <a:bodyPr wrap="square" anchor="t" lIns="45720" rIns="45720">
            <a:spAutoFit/>
          </a:bodyPr>
          <a:lstStyle/>
          <a:p>
            <a:pPr algn="l">
              <a:spcAft>
                <a:spcPts val="600"/>
              </a:spcAft>
            </a:pPr>
            <a:r>
              <a:rPr sz="1400" b="1">
                <a:solidFill>
                  <a:srgbClr val="FFDC52"/>
                </a:solidFill>
                <a:latin typeface="Arial"/>
              </a:rPr>
              <a:t>No, Pero Why? · case starter deck</a:t>
            </a:r>
          </a:p>
        </p:txBody>
      </p:sp>
      <p:sp>
        <p:nvSpPr>
          <p:cNvPr id="5" name="TextBox 4"/>
          <p:cNvSpPr txBox="1"/>
          <p:nvPr/>
        </p:nvSpPr>
        <p:spPr>
          <a:xfrm>
            <a:off x="548640" y="4526280"/>
            <a:ext cx="10972800" cy="1005840"/>
          </a:xfrm>
          <a:prstGeom prst="rect">
            <a:avLst/>
          </a:prstGeom>
          <a:noFill/>
        </p:spPr>
        <p:txBody>
          <a:bodyPr wrap="square" anchor="t" lIns="45720" rIns="45720">
            <a:spAutoFit/>
          </a:bodyPr>
          <a:lstStyle/>
          <a:p>
            <a:pPr algn="l">
              <a:spcAft>
                <a:spcPts val="600"/>
              </a:spcAft>
            </a:pPr>
            <a:r>
              <a:rPr sz="4000" b="1">
                <a:solidFill>
                  <a:srgbClr val="FFFDF6"/>
                </a:solidFill>
                <a:latin typeface="Arial"/>
              </a:rPr>
              <a:t>Looks real. What proves it?</a:t>
            </a:r>
          </a:p>
        </p:txBody>
      </p:sp>
      <p:sp>
        <p:nvSpPr>
          <p:cNvPr id="6" name="TextBox 5"/>
          <p:cNvSpPr txBox="1"/>
          <p:nvPr/>
        </p:nvSpPr>
        <p:spPr>
          <a:xfrm>
            <a:off x="548640" y="5532120"/>
            <a:ext cx="10972800" cy="914400"/>
          </a:xfrm>
          <a:prstGeom prst="rect">
            <a:avLst/>
          </a:prstGeom>
          <a:noFill/>
        </p:spPr>
        <p:txBody>
          <a:bodyPr wrap="square" anchor="t" lIns="45720" rIns="45720">
            <a:spAutoFit/>
          </a:bodyPr>
          <a:lstStyle/>
          <a:p>
            <a:pPr algn="l">
              <a:spcAft>
                <a:spcPts val="600"/>
              </a:spcAft>
            </a:pPr>
            <a:r>
              <a:rPr sz="2200" b="0">
                <a:solidFill>
                  <a:srgbClr val="FFFDF6"/>
                </a:solidFill>
                <a:latin typeface="Arial"/>
              </a:rPr>
              <a:t>A realistic image says the courtyard flooded today. What would it take to post that as true?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moment</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happened, and why it matters</a:t>
            </a:r>
          </a:p>
        </p:txBody>
      </p:sp>
      <p:sp>
        <p:nvSpPr>
          <p:cNvPr id="5" name="TextBox 4"/>
          <p:cNvSpPr txBox="1"/>
          <p:nvPr/>
        </p:nvSpPr>
        <p:spPr>
          <a:xfrm>
            <a:off x="548640" y="1828800"/>
            <a:ext cx="5669280" cy="4114800"/>
          </a:xfrm>
          <a:prstGeom prst="rect">
            <a:avLst/>
          </a:prstGeom>
          <a:noFill/>
        </p:spPr>
        <p:txBody>
          <a:bodyPr wrap="square" anchor="t" lIns="45720" rIns="45720">
            <a:spAutoFit/>
          </a:bodyPr>
          <a:lstStyle/>
          <a:p>
            <a:pPr algn="l">
              <a:spcAft>
                <a:spcPts val="600"/>
              </a:spcAft>
            </a:pPr>
            <a:r>
              <a:rPr sz="2000" b="0">
                <a:solidFill>
                  <a:srgbClr val="142B46"/>
                </a:solidFill>
                <a:latin typeface="Arial"/>
              </a:rPr>
              <a:t>Generated and recycled images now move through group chats as fast as real ones, and organizations that repost them lose trust quickly. Students who can write an honest verification note, including “we can’t confirm this yet,” protect their audience and their own credibility.</a:t>
            </a:r>
          </a:p>
        </p:txBody>
      </p:sp>
      <p:sp>
        <p:nvSpPr>
          <p:cNvPr id="6" name="Rounded Rectangle 5"/>
          <p:cNvSpPr/>
          <p:nvPr/>
        </p:nvSpPr>
        <p:spPr>
          <a:xfrm>
            <a:off x="6675120" y="1828800"/>
            <a:ext cx="4937760" cy="23774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903720" y="2011680"/>
            <a:ext cx="4480560" cy="2103120"/>
          </a:xfrm>
          <a:prstGeom prst="rect">
            <a:avLst/>
          </a:prstGeom>
          <a:noFill/>
        </p:spPr>
        <p:txBody>
          <a:bodyPr wrap="square" anchor="t" lIns="45720" rIns="45720">
            <a:spAutoFit/>
          </a:bodyPr>
          <a:lstStyle/>
          <a:p>
            <a:pPr algn="l">
              <a:spcAft>
                <a:spcPts val="600"/>
              </a:spcAft>
            </a:pPr>
            <a:r>
              <a:rPr sz="1600" b="1">
                <a:solidFill>
                  <a:srgbClr val="124DEC"/>
                </a:solidFill>
                <a:latin typeface="Arial"/>
              </a:rPr>
              <a:t>Jordy</a:t>
            </a:r>
          </a:p>
          <a:p>
            <a:pPr algn="l">
              <a:spcAft>
                <a:spcPts val="600"/>
              </a:spcAft>
            </a:pPr>
            <a:r>
              <a:rPr sz="1800" b="0">
                <a:solidFill>
                  <a:srgbClr val="142B46"/>
                </a:solidFill>
                <a:latin typeface="Arial"/>
              </a:rPr>
              <a:t>“I wanted a clean yes or no for the recap. “We can’t verify it yet” is less fun. It’s also what’s true.”</a:t>
            </a:r>
          </a:p>
        </p:txBody>
      </p:sp>
      <p:sp>
        <p:nvSpPr>
          <p:cNvPr id="8" name="TextBox 7"/>
          <p:cNvSpPr txBox="1"/>
          <p:nvPr/>
        </p:nvSpPr>
        <p:spPr>
          <a:xfrm>
            <a:off x="6675120" y="4480560"/>
            <a:ext cx="4937760" cy="1463040"/>
          </a:xfrm>
          <a:prstGeom prst="rect">
            <a:avLst/>
          </a:prstGeom>
          <a:noFill/>
        </p:spPr>
        <p:txBody>
          <a:bodyPr wrap="square" anchor="t" lIns="45720" rIns="45720">
            <a:spAutoFit/>
          </a:bodyPr>
          <a:lstStyle/>
          <a:p>
            <a:pPr algn="l">
              <a:spcAft>
                <a:spcPts val="600"/>
              </a:spcAft>
            </a:pPr>
            <a:r>
              <a:rPr sz="1400" b="0">
                <a:solidFill>
                  <a:srgbClr val="124DEC"/>
                </a:solidFill>
                <a:latin typeface="Arial"/>
              </a:rPr>
              <a:t>Speaker notes: in one sentence, say what happened. Then say what we still don’t know.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evidence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we can actually look at</a:t>
            </a:r>
          </a:p>
        </p:txBody>
      </p:sp>
      <p:sp>
        <p:nvSpPr>
          <p:cNvPr id="5" name="Rounded Rectangle 4"/>
          <p:cNvSpPr/>
          <p:nvPr/>
        </p:nvSpPr>
        <p:spPr>
          <a:xfrm>
            <a:off x="54864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Post · fictional case material</a:t>
            </a:r>
          </a:p>
          <a:p>
            <a:pPr algn="l">
              <a:spcAft>
                <a:spcPts val="600"/>
              </a:spcAft>
            </a:pPr>
            <a:r>
              <a:rPr sz="1600" b="1">
                <a:solidFill>
                  <a:srgbClr val="124DEC"/>
                </a:solidFill>
                <a:latin typeface="Arial"/>
              </a:rPr>
              <a:t>Courtyard flood image with caption</a:t>
            </a:r>
          </a:p>
          <a:p>
            <a:pPr algn="l">
              <a:spcAft>
                <a:spcPts val="600"/>
              </a:spcAft>
            </a:pPr>
            <a:r>
              <a:rPr sz="1500" b="0">
                <a:solidFill>
                  <a:srgbClr val="142B46"/>
                </a:solidFill>
                <a:latin typeface="Arial"/>
              </a:rPr>
              <a:t>Where did this image first appear, and when?</a:t>
            </a:r>
          </a:p>
          <a:p>
            <a:pPr algn="l">
              <a:spcAft>
                <a:spcPts val="600"/>
              </a:spcAft>
            </a:pPr>
            <a:r>
              <a:rPr sz="1300" b="1">
                <a:solidFill>
                  <a:srgbClr val="124DEC"/>
                </a:solidFill>
                <a:latin typeface="Arial"/>
              </a:rPr>
              <a:t>Your note:</a:t>
            </a:r>
          </a:p>
        </p:txBody>
      </p:sp>
      <p:sp>
        <p:nvSpPr>
          <p:cNvPr id="7" name="Rounded Rectangle 6"/>
          <p:cNvSpPr/>
          <p:nvPr/>
        </p:nvSpPr>
        <p:spPr>
          <a:xfrm>
            <a:off x="434340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2628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Notice · fictional case material</a:t>
            </a:r>
          </a:p>
          <a:p>
            <a:pPr algn="l">
              <a:spcAft>
                <a:spcPts val="600"/>
              </a:spcAft>
            </a:pPr>
            <a:r>
              <a:rPr sz="1600" b="1">
                <a:solidFill>
                  <a:srgbClr val="124DEC"/>
                </a:solidFill>
                <a:latin typeface="Arial"/>
              </a:rPr>
              <a:t>Campus facilities alerts page</a:t>
            </a:r>
          </a:p>
          <a:p>
            <a:pPr algn="l">
              <a:spcAft>
                <a:spcPts val="600"/>
              </a:spcAft>
            </a:pPr>
            <a:r>
              <a:rPr sz="1500" b="0">
                <a:solidFill>
                  <a:srgbClr val="142B46"/>
                </a:solidFill>
                <a:latin typeface="Arial"/>
              </a:rPr>
              <a:t>What would this page say if the courtyard flooded?</a:t>
            </a:r>
          </a:p>
          <a:p>
            <a:pPr algn="l">
              <a:spcAft>
                <a:spcPts val="600"/>
              </a:spcAft>
            </a:pPr>
            <a:r>
              <a:rPr sz="1300" b="1">
                <a:solidFill>
                  <a:srgbClr val="124DEC"/>
                </a:solidFill>
                <a:latin typeface="Arial"/>
              </a:rPr>
              <a:t>Your note:</a:t>
            </a:r>
          </a:p>
        </p:txBody>
      </p:sp>
      <p:sp>
        <p:nvSpPr>
          <p:cNvPr id="9" name="Rounded Rectangle 8"/>
          <p:cNvSpPr/>
          <p:nvPr/>
        </p:nvSpPr>
        <p:spPr>
          <a:xfrm>
            <a:off x="813816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32104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Chat · fictional case material</a:t>
            </a:r>
          </a:p>
          <a:p>
            <a:pPr algn="l">
              <a:spcAft>
                <a:spcPts val="600"/>
              </a:spcAft>
            </a:pPr>
            <a:r>
              <a:rPr sz="1600" b="1">
                <a:solidFill>
                  <a:srgbClr val="124DEC"/>
                </a:solidFill>
                <a:latin typeface="Arial"/>
              </a:rPr>
              <a:t>Sami’s zoom-in of the hand</a:t>
            </a:r>
          </a:p>
          <a:p>
            <a:pPr algn="l">
              <a:spcAft>
                <a:spcPts val="600"/>
              </a:spcAft>
            </a:pPr>
            <a:r>
              <a:rPr sz="1500" b="0">
                <a:solidFill>
                  <a:srgbClr val="142B46"/>
                </a:solidFill>
                <a:latin typeface="Arial"/>
              </a:rPr>
              <a:t>What can a strange detail tell you, and what can’t it?</a:t>
            </a:r>
          </a:p>
          <a:p>
            <a:pPr algn="l">
              <a:spcAft>
                <a:spcPts val="600"/>
              </a:spcAft>
            </a:pPr>
            <a:r>
              <a:rPr sz="1300" b="1">
                <a:solidFill>
                  <a:srgbClr val="124DEC"/>
                </a:solidFill>
                <a:latin typeface="Arial"/>
              </a:rPr>
              <a:t>Your note: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Words that do the work</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Say it plainly</a:t>
            </a:r>
          </a:p>
        </p:txBody>
      </p:sp>
      <p:sp>
        <p:nvSpPr>
          <p:cNvPr id="5" name="Rounded Rectangle 4"/>
          <p:cNvSpPr/>
          <p:nvPr/>
        </p:nvSpPr>
        <p:spPr>
          <a:xfrm>
            <a:off x="54864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Provenance  ·  Procedencia</a:t>
            </a:r>
          </a:p>
          <a:p>
            <a:pPr algn="l">
              <a:spcAft>
                <a:spcPts val="600"/>
              </a:spcAft>
            </a:pPr>
            <a:r>
              <a:rPr sz="1600" b="0">
                <a:solidFill>
                  <a:srgbClr val="142B46"/>
                </a:solidFill>
                <a:latin typeface="Arial"/>
              </a:rPr>
              <a:t>Information about where a file came from and how it was handled.</a:t>
            </a:r>
          </a:p>
        </p:txBody>
      </p:sp>
      <p:sp>
        <p:nvSpPr>
          <p:cNvPr id="7" name="Rounded Rectangle 6"/>
          <p:cNvSpPr/>
          <p:nvPr/>
        </p:nvSpPr>
        <p:spPr>
          <a:xfrm>
            <a:off x="621792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Corroboration  ·  Corroboración</a:t>
            </a:r>
          </a:p>
          <a:p>
            <a:pPr algn="l">
              <a:spcAft>
                <a:spcPts val="600"/>
              </a:spcAft>
            </a:pPr>
            <a:r>
              <a:rPr sz="1600" b="0">
                <a:solidFill>
                  <a:srgbClr val="142B46"/>
                </a:solidFill>
                <a:latin typeface="Arial"/>
              </a:rPr>
              <a:t>Independent evidence that supports a claim from another direction.</a:t>
            </a:r>
          </a:p>
        </p:txBody>
      </p:sp>
      <p:sp>
        <p:nvSpPr>
          <p:cNvPr id="9" name="Rounded Rectangle 8"/>
          <p:cNvSpPr/>
          <p:nvPr/>
        </p:nvSpPr>
        <p:spPr>
          <a:xfrm>
            <a:off x="54864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Verification note  ·  Nota de verificación</a:t>
            </a:r>
          </a:p>
          <a:p>
            <a:pPr algn="l">
              <a:spcAft>
                <a:spcPts val="600"/>
              </a:spcAft>
            </a:pPr>
            <a:r>
              <a:rPr sz="1600" b="0">
                <a:solidFill>
                  <a:srgbClr val="142B46"/>
                </a:solidFill>
                <a:latin typeface="Arial"/>
              </a:rPr>
              <a:t>A short public note saying what was checked, what was found and what remains unknown.</a:t>
            </a:r>
          </a:p>
        </p:txBody>
      </p:sp>
      <p:sp>
        <p:nvSpPr>
          <p:cNvPr id="11" name="Rounded Rectangle 10"/>
          <p:cNvSpPr/>
          <p:nvPr/>
        </p:nvSpPr>
        <p:spPr>
          <a:xfrm>
            <a:off x="621792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Burden of proof  ·  Carga de la prueba</a:t>
            </a:r>
          </a:p>
          <a:p>
            <a:pPr algn="l">
              <a:spcAft>
                <a:spcPts val="600"/>
              </a:spcAft>
            </a:pPr>
            <a:r>
              <a:rPr sz="1600" b="0">
                <a:solidFill>
                  <a:srgbClr val="142B46"/>
                </a:solidFill>
                <a:latin typeface="Arial"/>
              </a:rPr>
              <a:t>The idea that whoever makes a claim should supply the evidence for 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D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Your call</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A realistic image says the courtyard flooded today. What would it take to post that as true?</a:t>
            </a:r>
          </a:p>
        </p:txBody>
      </p:sp>
      <p:sp>
        <p:nvSpPr>
          <p:cNvPr id="5" name="Rounded Rectangle 4"/>
          <p:cNvSpPr/>
          <p:nvPr/>
        </p:nvSpPr>
        <p:spPr>
          <a:xfrm>
            <a:off x="548640" y="210312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219456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My claim</a:t>
            </a:r>
          </a:p>
          <a:p>
            <a:pPr algn="l">
              <a:spcAft>
                <a:spcPts val="600"/>
              </a:spcAft>
            </a:pPr>
            <a:r>
              <a:rPr sz="1800" b="0">
                <a:solidFill>
                  <a:srgbClr val="142B46"/>
                </a:solidFill>
                <a:latin typeface="Arial"/>
              </a:rPr>
              <a:t>Type here.</a:t>
            </a:r>
          </a:p>
        </p:txBody>
      </p:sp>
      <p:sp>
        <p:nvSpPr>
          <p:cNvPr id="7" name="Rounded Rectangle 6"/>
          <p:cNvSpPr/>
          <p:nvPr/>
        </p:nvSpPr>
        <p:spPr>
          <a:xfrm>
            <a:off x="548640" y="356616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365760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Because the evidence shows…</a:t>
            </a:r>
          </a:p>
          <a:p>
            <a:pPr algn="l">
              <a:spcAft>
                <a:spcPts val="600"/>
              </a:spcAft>
            </a:pPr>
            <a:r>
              <a:rPr sz="1800" b="0">
                <a:solidFill>
                  <a:srgbClr val="142B46"/>
                </a:solidFill>
                <a:latin typeface="Arial"/>
              </a:rPr>
              <a:t>Type here.</a:t>
            </a:r>
          </a:p>
        </p:txBody>
      </p:sp>
      <p:sp>
        <p:nvSpPr>
          <p:cNvPr id="9" name="Rounded Rectangle 8"/>
          <p:cNvSpPr/>
          <p:nvPr/>
        </p:nvSpPr>
        <p:spPr>
          <a:xfrm>
            <a:off x="548640" y="502920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12064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Who lives with this choice</a:t>
            </a:r>
          </a:p>
          <a:p>
            <a:pPr algn="l">
              <a:spcAft>
                <a:spcPts val="600"/>
              </a:spcAft>
            </a:pPr>
            <a:r>
              <a:rPr sz="1800" b="0">
                <a:solidFill>
                  <a:srgbClr val="142B46"/>
                </a:solidFill>
                <a:latin typeface="Arial"/>
              </a:rPr>
              <a:t>Type here.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4D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Take it off the page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FFFDF6"/>
                </a:solidFill>
                <a:latin typeface="Arial"/>
              </a:rPr>
              <a:t>Pause before you share an image as news.</a:t>
            </a:r>
          </a:p>
        </p:txBody>
      </p:sp>
      <p:sp>
        <p:nvSpPr>
          <p:cNvPr id="5" name="TextBox 4"/>
          <p:cNvSpPr txBox="1"/>
          <p:nvPr/>
        </p:nvSpPr>
        <p:spPr>
          <a:xfrm>
            <a:off x="548640" y="2011680"/>
            <a:ext cx="10972800" cy="4114800"/>
          </a:xfrm>
          <a:prstGeom prst="rect">
            <a:avLst/>
          </a:prstGeom>
          <a:noFill/>
        </p:spPr>
        <p:txBody>
          <a:bodyPr wrap="square" anchor="t" lIns="45720" rIns="45720">
            <a:spAutoFit/>
          </a:bodyPr>
          <a:lstStyle/>
          <a:p>
            <a:pPr algn="l">
              <a:spcAft>
                <a:spcPts val="600"/>
              </a:spcAft>
            </a:pPr>
            <a:r>
              <a:rPr sz="2000" b="0">
                <a:solidFill>
                  <a:srgbClr val="FFFDF6"/>
                </a:solidFill>
                <a:latin typeface="Arial"/>
              </a:rPr>
              <a:t>1. Find where the image first appeared before reposting</a:t>
            </a:r>
          </a:p>
          <a:p>
            <a:pPr algn="l">
              <a:spcAft>
                <a:spcPts val="600"/>
              </a:spcAft>
            </a:pPr>
            <a:r>
              <a:rPr sz="2000" b="0">
                <a:solidFill>
                  <a:srgbClr val="FFFDF6"/>
                </a:solidFill>
                <a:latin typeface="Arial"/>
              </a:rPr>
              <a:t>2. Check an official or independent source for the event</a:t>
            </a:r>
          </a:p>
          <a:p>
            <a:pPr algn="l">
              <a:spcAft>
                <a:spcPts val="600"/>
              </a:spcAft>
            </a:pPr>
            <a:r>
              <a:rPr sz="2000" b="0">
                <a:solidFill>
                  <a:srgbClr val="FFFDF6"/>
                </a:solidFill>
                <a:latin typeface="Arial"/>
              </a:rPr>
              <a:t>3. If you can’t confirm it, say so or don’t share it</a:t>
            </a:r>
          </a:p>
          <a:p>
            <a:pPr algn="l">
              <a:spcAft>
                <a:spcPts val="600"/>
              </a:spcAft>
            </a:pPr>
            <a:r>
              <a:rPr sz="2000" b="0">
                <a:solidFill>
                  <a:srgbClr val="FFFDF6"/>
                </a:solidFill>
                <a:latin typeface="Arial"/>
              </a:rPr>
              <a:t>4. Suggest a “check before posting” rule for a club account you help run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Real sources</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Check it yourself</a:t>
            </a:r>
          </a:p>
        </p:txBody>
      </p:sp>
      <p:sp>
        <p:nvSpPr>
          <p:cNvPr id="5" name="TextBox 4"/>
          <p:cNvSpPr txBox="1"/>
          <p:nvPr/>
        </p:nvSpPr>
        <p:spPr>
          <a:xfrm>
            <a:off x="548640" y="1828800"/>
            <a:ext cx="11064240" cy="4572000"/>
          </a:xfrm>
          <a:prstGeom prst="rect">
            <a:avLst/>
          </a:prstGeom>
          <a:noFill/>
        </p:spPr>
        <p:txBody>
          <a:bodyPr wrap="square" anchor="t" lIns="45720" rIns="45720">
            <a:spAutoFit/>
          </a:bodyPr>
          <a:lstStyle/>
          <a:p>
            <a:pPr algn="l">
              <a:spcAft>
                <a:spcPts val="600"/>
              </a:spcAft>
            </a:pPr>
            <a:r>
              <a:rPr sz="1500" b="1">
                <a:solidFill>
                  <a:srgbClr val="142B46"/>
                </a:solidFill>
                <a:latin typeface="Arial"/>
              </a:rPr>
              <a:t>Fake viral images of an explosion at the Pentagon were probably created by AI (NPR, 2023-05-22)</a:t>
            </a:r>
          </a:p>
          <a:p>
            <a:pPr algn="l">
              <a:spcAft>
                <a:spcPts val="600"/>
              </a:spcAft>
            </a:pPr>
            <a:r>
              <a:rPr sz="1200" b="0">
                <a:solidFill>
                  <a:srgbClr val="124DEC"/>
                </a:solidFill>
                <a:latin typeface="Arial"/>
              </a:rPr>
              <a:t>https://www.npr.org/2023/05/22/1177590231/fake-viral-images-of-an-explosion-at-the-pentagon-were-probably-created-by-ai</a:t>
            </a:r>
          </a:p>
          <a:p>
            <a:pPr algn="l">
              <a:spcAft>
                <a:spcPts val="600"/>
              </a:spcAft>
            </a:pPr>
            <a:r>
              <a:rPr sz="1500" b="1">
                <a:solidFill>
                  <a:srgbClr val="142B46"/>
                </a:solidFill>
                <a:latin typeface="Arial"/>
              </a:rPr>
              <a:t>‘Verified’ Twitter accounts share fake image of ‘explosion’ near Pentagon, causing confusion (CNN, 2023-05-22)</a:t>
            </a:r>
          </a:p>
          <a:p>
            <a:pPr algn="l">
              <a:spcAft>
                <a:spcPts val="600"/>
              </a:spcAft>
            </a:pPr>
            <a:r>
              <a:rPr sz="1200" b="0">
                <a:solidFill>
                  <a:srgbClr val="124DEC"/>
                </a:solidFill>
                <a:latin typeface="Arial"/>
              </a:rPr>
              <a:t>https://edition.cnn.com/2023/05/22/tech/twitter-fake-image-pentagon-explosion</a:t>
            </a:r>
          </a:p>
          <a:p>
            <a:pPr algn="l">
              <a:spcAft>
                <a:spcPts val="600"/>
              </a:spcAft>
            </a:pPr>
            <a:r>
              <a:rPr sz="1500" b="1">
                <a:solidFill>
                  <a:srgbClr val="142B46"/>
                </a:solidFill>
                <a:latin typeface="Arial"/>
              </a:rPr>
              <a:t>Simple tricks to spot AI-generated videos in your social media feed (NPR, 2025-12-17)</a:t>
            </a:r>
          </a:p>
          <a:p>
            <a:pPr algn="l">
              <a:spcAft>
                <a:spcPts val="600"/>
              </a:spcAft>
            </a:pPr>
            <a:r>
              <a:rPr sz="1200" b="0">
                <a:solidFill>
                  <a:srgbClr val="124DEC"/>
                </a:solidFill>
                <a:latin typeface="Arial"/>
              </a:rPr>
              <a:t>https://www.npr.org/2025/12/17/nx-s1-5640108/spotting-ai-in-your-feeds</a:t>
            </a:r>
          </a:p>
          <a:p>
            <a:pPr algn="l">
              <a:spcAft>
                <a:spcPts val="600"/>
              </a:spcAft>
            </a:pPr>
            <a:r>
              <a:rPr sz="1500" b="1">
                <a:solidFill>
                  <a:srgbClr val="142B46"/>
                </a:solidFill>
                <a:latin typeface="Arial"/>
              </a:rPr>
              <a:t>Houstonians learn the cons of a viral AI-generated photo after Hurricane Helene (KPRC Click2Houston, 2024-10-09)</a:t>
            </a:r>
          </a:p>
          <a:p>
            <a:pPr algn="l">
              <a:spcAft>
                <a:spcPts val="600"/>
              </a:spcAft>
            </a:pPr>
            <a:r>
              <a:rPr sz="1200" b="0">
                <a:solidFill>
                  <a:srgbClr val="124DEC"/>
                </a:solidFill>
                <a:latin typeface="Arial"/>
              </a:rPr>
              <a:t>https://www.click2houston.com/news/local/2024/10/09/the-cons-of-a-viral-ai-generated-photo-after-hurricane-helene/</a:t>
            </a:r>
          </a:p>
          <a:p>
            <a:pPr algn="l">
              <a:spcAft>
                <a:spcPts val="600"/>
              </a:spcAft>
            </a:pPr>
            <a:r>
              <a:rPr sz="1500" b="1">
                <a:solidFill>
                  <a:srgbClr val="142B46"/>
                </a:solidFill>
                <a:latin typeface="Arial"/>
              </a:rPr>
              <a:t>Viral images of a crying girl clutching a puppy during Hurricane Helene are AI-generated | VERIFY (KVUE / VERIFY (YouTube), 2024-10-07)</a:t>
            </a:r>
          </a:p>
          <a:p>
            <a:pPr algn="l">
              <a:spcAft>
                <a:spcPts val="600"/>
              </a:spcAft>
            </a:pPr>
            <a:r>
              <a:rPr sz="1200" b="0">
                <a:solidFill>
                  <a:srgbClr val="124DEC"/>
                </a:solidFill>
                <a:latin typeface="Arial"/>
              </a:rPr>
              <a:t>https://www.youtube.com/watch?v=W0c6L1_oNsM</a:t>
            </a:r>
          </a:p>
          <a:p>
            <a:pPr algn="l">
              <a:spcAft>
                <a:spcPts val="600"/>
              </a:spcAft>
            </a:pPr>
            <a:r>
              <a:rPr sz="1500" b="1">
                <a:solidFill>
                  <a:srgbClr val="142B46"/>
                </a:solidFill>
                <a:latin typeface="Arial"/>
              </a:rPr>
              <a:t>AI content spreads confusion and misinformation, critics say (PBS NewsHour, 2025-10-22)</a:t>
            </a:r>
          </a:p>
          <a:p>
            <a:pPr algn="l">
              <a:spcAft>
                <a:spcPts val="600"/>
              </a:spcAft>
            </a:pPr>
            <a:r>
              <a:rPr sz="1200" b="0">
                <a:solidFill>
                  <a:srgbClr val="124DEC"/>
                </a:solidFill>
                <a:latin typeface="Arial"/>
              </a:rPr>
              <a:t>https://www.pbs.org/video/ai-slop-1761169300/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