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jp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3931920"/>
            <a:ext cx="12191695" cy="2926080"/>
          </a:xfrm>
          <a:prstGeom prst="rect">
            <a:avLst/>
          </a:prstGeom>
          <a:solidFill>
            <a:srgbClr val="142B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4114800"/>
            <a:ext cx="10972800" cy="365760"/>
          </a:xfrm>
          <a:prstGeom prst="rect">
            <a:avLst/>
          </a:prstGeom>
          <a:noFill/>
        </p:spPr>
        <p:txBody>
          <a:bodyPr wrap="square" anchor="t" lIns="45720" rIns="45720">
            <a:spAutoFit/>
          </a:bodyPr>
          <a:lstStyle/>
          <a:p>
            <a:pPr algn="l">
              <a:spcAft>
                <a:spcPts val="600"/>
              </a:spcAft>
            </a:pPr>
            <a:r>
              <a:rPr sz="1400" b="1">
                <a:solidFill>
                  <a:srgbClr val="FFDC52"/>
                </a:solidFill>
                <a:latin typeface="Arial"/>
              </a:rPr>
              <a:t>No, Pero Why? · case starter deck</a:t>
            </a:r>
          </a:p>
        </p:txBody>
      </p:sp>
      <p:sp>
        <p:nvSpPr>
          <p:cNvPr id="5" name="TextBox 4"/>
          <p:cNvSpPr txBox="1"/>
          <p:nvPr/>
        </p:nvSpPr>
        <p:spPr>
          <a:xfrm>
            <a:off x="548640" y="4526280"/>
            <a:ext cx="10972800" cy="1005840"/>
          </a:xfrm>
          <a:prstGeom prst="rect">
            <a:avLst/>
          </a:prstGeom>
          <a:noFill/>
        </p:spPr>
        <p:txBody>
          <a:bodyPr wrap="square" anchor="t" lIns="45720" rIns="45720">
            <a:spAutoFit/>
          </a:bodyPr>
          <a:lstStyle/>
          <a:p>
            <a:pPr algn="l">
              <a:spcAft>
                <a:spcPts val="600"/>
              </a:spcAft>
            </a:pPr>
            <a:r>
              <a:rPr sz="4000" b="1">
                <a:solidFill>
                  <a:srgbClr val="FFFDF6"/>
                </a:solidFill>
                <a:latin typeface="Arial"/>
              </a:rPr>
              <a:t>“It’s our policy” is not the end</a:t>
            </a:r>
          </a:p>
        </p:txBody>
      </p:sp>
      <p:sp>
        <p:nvSpPr>
          <p:cNvPr id="6" name="TextBox 5"/>
          <p:cNvSpPr txBox="1"/>
          <p:nvPr/>
        </p:nvSpPr>
        <p:spPr>
          <a:xfrm>
            <a:off x="548640" y="5532120"/>
            <a:ext cx="10972800" cy="914400"/>
          </a:xfrm>
          <a:prstGeom prst="rect">
            <a:avLst/>
          </a:prstGeom>
          <a:noFill/>
        </p:spPr>
        <p:txBody>
          <a:bodyPr wrap="square" anchor="t" lIns="45720" rIns="45720">
            <a:spAutoFit/>
          </a:bodyPr>
          <a:lstStyle/>
          <a:p>
            <a:pPr algn="l">
              <a:spcAft>
                <a:spcPts val="600"/>
              </a:spcAft>
            </a:pPr>
            <a:r>
              <a:rPr sz="2200" b="0">
                <a:solidFill>
                  <a:srgbClr val="FFFDF6"/>
                </a:solidFill>
                <a:latin typeface="Arial"/>
              </a:rPr>
              <a:t>When a new building rule appears, who wrote it and who does it affect?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D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The moment</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What happened, and why it matters</a:t>
            </a:r>
          </a:p>
        </p:txBody>
      </p:sp>
      <p:sp>
        <p:nvSpPr>
          <p:cNvPr id="5" name="TextBox 4"/>
          <p:cNvSpPr txBox="1"/>
          <p:nvPr/>
        </p:nvSpPr>
        <p:spPr>
          <a:xfrm>
            <a:off x="548640" y="1828800"/>
            <a:ext cx="5669280" cy="4114800"/>
          </a:xfrm>
          <a:prstGeom prst="rect">
            <a:avLst/>
          </a:prstGeom>
          <a:noFill/>
        </p:spPr>
        <p:txBody>
          <a:bodyPr wrap="square" anchor="t" lIns="45720" rIns="45720">
            <a:spAutoFit/>
          </a:bodyPr>
          <a:lstStyle/>
          <a:p>
            <a:pPr algn="l">
              <a:spcAft>
                <a:spcPts val="600"/>
              </a:spcAft>
            </a:pPr>
            <a:r>
              <a:rPr sz="2000" b="0">
                <a:solidFill>
                  <a:srgbClr val="142B46"/>
                </a:solidFill>
                <a:latin typeface="Arial"/>
              </a:rPr>
              <a:t>Housing rules decide whether people can work, gather and get in and out of their own homes, and renters often have less power than whoever posts the notice. Asking who issued a rule and how it lands on different residents is how neighbors protect each other without spreading rumors.</a:t>
            </a:r>
          </a:p>
        </p:txBody>
      </p:sp>
      <p:sp>
        <p:nvSpPr>
          <p:cNvPr id="6" name="Rounded Rectangle 5"/>
          <p:cNvSpPr/>
          <p:nvPr/>
        </p:nvSpPr>
        <p:spPr>
          <a:xfrm>
            <a:off x="6675120" y="1828800"/>
            <a:ext cx="4937760" cy="23774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903720" y="2011680"/>
            <a:ext cx="4480560" cy="2103120"/>
          </a:xfrm>
          <a:prstGeom prst="rect">
            <a:avLst/>
          </a:prstGeom>
          <a:noFill/>
        </p:spPr>
        <p:txBody>
          <a:bodyPr wrap="square" anchor="t" lIns="45720" rIns="45720">
            <a:spAutoFit/>
          </a:bodyPr>
          <a:lstStyle/>
          <a:p>
            <a:pPr algn="l">
              <a:spcAft>
                <a:spcPts val="600"/>
              </a:spcAft>
            </a:pPr>
            <a:r>
              <a:rPr sz="1600" b="1">
                <a:solidFill>
                  <a:srgbClr val="124DEC"/>
                </a:solidFill>
                <a:latin typeface="Arial"/>
              </a:rPr>
              <a:t>Sami</a:t>
            </a:r>
          </a:p>
          <a:p>
            <a:pPr algn="l">
              <a:spcAft>
                <a:spcPts val="600"/>
              </a:spcAft>
            </a:pPr>
            <a:r>
              <a:rPr sz="1800" b="0">
                <a:solidFill>
                  <a:srgbClr val="142B46"/>
                </a:solidFill>
                <a:latin typeface="Arial"/>
              </a:rPr>
              <a:t>“I’m not canceling my workshop over an unsigned notice. I’m also not ignoring it. Who wrote it, and how do I get in after eight?”</a:t>
            </a:r>
          </a:p>
        </p:txBody>
      </p:sp>
      <p:sp>
        <p:nvSpPr>
          <p:cNvPr id="8" name="TextBox 7"/>
          <p:cNvSpPr txBox="1"/>
          <p:nvPr/>
        </p:nvSpPr>
        <p:spPr>
          <a:xfrm>
            <a:off x="6675120" y="4480560"/>
            <a:ext cx="4937760" cy="1463040"/>
          </a:xfrm>
          <a:prstGeom prst="rect">
            <a:avLst/>
          </a:prstGeom>
          <a:noFill/>
        </p:spPr>
        <p:txBody>
          <a:bodyPr wrap="square" anchor="t" lIns="45720" rIns="45720">
            <a:spAutoFit/>
          </a:bodyPr>
          <a:lstStyle/>
          <a:p>
            <a:pPr algn="l">
              <a:spcAft>
                <a:spcPts val="600"/>
              </a:spcAft>
            </a:pPr>
            <a:r>
              <a:rPr sz="1400" b="0">
                <a:solidFill>
                  <a:srgbClr val="124DEC"/>
                </a:solidFill>
                <a:latin typeface="Arial"/>
              </a:rPr>
              <a:t>Speaker notes: in one sentence, say what happened. Then say what we still don’t know.</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D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The evidence</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What we can actually look at</a:t>
            </a:r>
          </a:p>
        </p:txBody>
      </p:sp>
      <p:sp>
        <p:nvSpPr>
          <p:cNvPr id="5" name="Rounded Rectangle 4"/>
          <p:cNvSpPr/>
          <p:nvPr/>
        </p:nvSpPr>
        <p:spPr>
          <a:xfrm>
            <a:off x="548640" y="1828800"/>
            <a:ext cx="3566160" cy="4206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965960"/>
            <a:ext cx="3200400" cy="3931920"/>
          </a:xfrm>
          <a:prstGeom prst="rect">
            <a:avLst/>
          </a:prstGeom>
          <a:noFill/>
        </p:spPr>
        <p:txBody>
          <a:bodyPr wrap="square" anchor="t" lIns="45720" rIns="45720">
            <a:spAutoFit/>
          </a:bodyPr>
          <a:lstStyle/>
          <a:p>
            <a:pPr algn="l">
              <a:spcAft>
                <a:spcPts val="600"/>
              </a:spcAft>
            </a:pPr>
            <a:r>
              <a:rPr sz="1200" b="1">
                <a:solidFill>
                  <a:srgbClr val="EE326C"/>
                </a:solidFill>
                <a:latin typeface="Arial"/>
              </a:rPr>
              <a:t>Notice · fictional case material</a:t>
            </a:r>
          </a:p>
          <a:p>
            <a:pPr algn="l">
              <a:spcAft>
                <a:spcPts val="600"/>
              </a:spcAft>
            </a:pPr>
            <a:r>
              <a:rPr sz="1600" b="1">
                <a:solidFill>
                  <a:srgbClr val="124DEC"/>
                </a:solidFill>
                <a:latin typeface="Arial"/>
              </a:rPr>
              <a:t>Unsigned notice beside the common-room door</a:t>
            </a:r>
          </a:p>
          <a:p>
            <a:pPr algn="l">
              <a:spcAft>
                <a:spcPts val="600"/>
              </a:spcAft>
            </a:pPr>
            <a:r>
              <a:rPr sz="1500" b="0">
                <a:solidFill>
                  <a:srgbClr val="142B46"/>
                </a:solidFill>
                <a:latin typeface="Arial"/>
              </a:rPr>
              <a:t>Who wrote this, and how would you find out?</a:t>
            </a:r>
          </a:p>
          <a:p>
            <a:pPr algn="l">
              <a:spcAft>
                <a:spcPts val="600"/>
              </a:spcAft>
            </a:pPr>
            <a:r>
              <a:rPr sz="1300" b="1">
                <a:solidFill>
                  <a:srgbClr val="124DEC"/>
                </a:solidFill>
                <a:latin typeface="Arial"/>
              </a:rPr>
              <a:t>Your note:</a:t>
            </a:r>
          </a:p>
        </p:txBody>
      </p:sp>
      <p:sp>
        <p:nvSpPr>
          <p:cNvPr id="7" name="Rounded Rectangle 6"/>
          <p:cNvSpPr/>
          <p:nvPr/>
        </p:nvSpPr>
        <p:spPr>
          <a:xfrm>
            <a:off x="4343400" y="1828800"/>
            <a:ext cx="3566160" cy="4206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26280" y="1965960"/>
            <a:ext cx="3200400" cy="3931920"/>
          </a:xfrm>
          <a:prstGeom prst="rect">
            <a:avLst/>
          </a:prstGeom>
          <a:noFill/>
        </p:spPr>
        <p:txBody>
          <a:bodyPr wrap="square" anchor="t" lIns="45720" rIns="45720">
            <a:spAutoFit/>
          </a:bodyPr>
          <a:lstStyle/>
          <a:p>
            <a:pPr algn="l">
              <a:spcAft>
                <a:spcPts val="600"/>
              </a:spcAft>
            </a:pPr>
            <a:r>
              <a:rPr sz="1200" b="1">
                <a:solidFill>
                  <a:srgbClr val="EE326C"/>
                </a:solidFill>
                <a:latin typeface="Arial"/>
              </a:rPr>
              <a:t>Form · fictional case material</a:t>
            </a:r>
          </a:p>
          <a:p>
            <a:pPr algn="l">
              <a:spcAft>
                <a:spcPts val="600"/>
              </a:spcAft>
            </a:pPr>
            <a:r>
              <a:rPr sz="1600" b="1">
                <a:solidFill>
                  <a:srgbClr val="124DEC"/>
                </a:solidFill>
                <a:latin typeface="Arial"/>
              </a:rPr>
              <a:t>Building house rules, last year’s version</a:t>
            </a:r>
          </a:p>
          <a:p>
            <a:pPr algn="l">
              <a:spcAft>
                <a:spcPts val="600"/>
              </a:spcAft>
            </a:pPr>
            <a:r>
              <a:rPr sz="1500" b="0">
                <a:solidFill>
                  <a:srgbClr val="142B46"/>
                </a:solidFill>
                <a:latin typeface="Arial"/>
              </a:rPr>
              <a:t>What did the old rule say about resident workshops?</a:t>
            </a:r>
          </a:p>
          <a:p>
            <a:pPr algn="l">
              <a:spcAft>
                <a:spcPts val="600"/>
              </a:spcAft>
            </a:pPr>
            <a:r>
              <a:rPr sz="1300" b="1">
                <a:solidFill>
                  <a:srgbClr val="124DEC"/>
                </a:solidFill>
                <a:latin typeface="Arial"/>
              </a:rPr>
              <a:t>Your note:</a:t>
            </a:r>
          </a:p>
        </p:txBody>
      </p:sp>
      <p:sp>
        <p:nvSpPr>
          <p:cNvPr id="9" name="Rounded Rectangle 8"/>
          <p:cNvSpPr/>
          <p:nvPr/>
        </p:nvSpPr>
        <p:spPr>
          <a:xfrm>
            <a:off x="8138160" y="1828800"/>
            <a:ext cx="3566160" cy="4206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321040" y="1965960"/>
            <a:ext cx="3200400" cy="3931920"/>
          </a:xfrm>
          <a:prstGeom prst="rect">
            <a:avLst/>
          </a:prstGeom>
          <a:noFill/>
        </p:spPr>
        <p:txBody>
          <a:bodyPr wrap="square" anchor="t" lIns="45720" rIns="45720">
            <a:spAutoFit/>
          </a:bodyPr>
          <a:lstStyle/>
          <a:p>
            <a:pPr algn="l">
              <a:spcAft>
                <a:spcPts val="600"/>
              </a:spcAft>
            </a:pPr>
            <a:r>
              <a:rPr sz="1200" b="1">
                <a:solidFill>
                  <a:srgbClr val="EE326C"/>
                </a:solidFill>
                <a:latin typeface="Arial"/>
              </a:rPr>
              <a:t>Floor plan · fictional case material</a:t>
            </a:r>
          </a:p>
          <a:p>
            <a:pPr algn="l">
              <a:spcAft>
                <a:spcPts val="600"/>
              </a:spcAft>
            </a:pPr>
            <a:r>
              <a:rPr sz="1600" b="1">
                <a:solidFill>
                  <a:srgbClr val="124DEC"/>
                </a:solidFill>
                <a:latin typeface="Arial"/>
              </a:rPr>
              <a:t>Building entrance plan</a:t>
            </a:r>
          </a:p>
          <a:p>
            <a:pPr algn="l">
              <a:spcAft>
                <a:spcPts val="600"/>
              </a:spcAft>
            </a:pPr>
            <a:r>
              <a:rPr sz="1500" b="0">
                <a:solidFill>
                  <a:srgbClr val="142B46"/>
                </a:solidFill>
                <a:latin typeface="Arial"/>
              </a:rPr>
              <a:t>Which entrance is step-free, and what happens to it after 8 p.m.?</a:t>
            </a:r>
          </a:p>
          <a:p>
            <a:pPr algn="l">
              <a:spcAft>
                <a:spcPts val="600"/>
              </a:spcAft>
            </a:pPr>
            <a:r>
              <a:rPr sz="1300" b="1">
                <a:solidFill>
                  <a:srgbClr val="124DEC"/>
                </a:solidFill>
                <a:latin typeface="Arial"/>
              </a:rPr>
              <a:t>Your note: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D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Words that do the work</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Say it plainly</a:t>
            </a:r>
          </a:p>
        </p:txBody>
      </p:sp>
      <p:sp>
        <p:nvSpPr>
          <p:cNvPr id="5" name="Rounded Rectangle 4"/>
          <p:cNvSpPr/>
          <p:nvPr/>
        </p:nvSpPr>
        <p:spPr>
          <a:xfrm>
            <a:off x="548640" y="1828800"/>
            <a:ext cx="5394960" cy="1920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965960"/>
            <a:ext cx="5029200" cy="1737360"/>
          </a:xfrm>
          <a:prstGeom prst="rect">
            <a:avLst/>
          </a:prstGeom>
          <a:noFill/>
        </p:spPr>
        <p:txBody>
          <a:bodyPr wrap="square" anchor="t" lIns="45720" rIns="45720">
            <a:spAutoFit/>
          </a:bodyPr>
          <a:lstStyle/>
          <a:p>
            <a:pPr algn="l">
              <a:spcAft>
                <a:spcPts val="600"/>
              </a:spcAft>
            </a:pPr>
            <a:r>
              <a:rPr sz="1800" b="1">
                <a:solidFill>
                  <a:srgbClr val="124DEC"/>
                </a:solidFill>
                <a:latin typeface="Arial"/>
              </a:rPr>
              <a:t>Housing as a need  ·  La vivienda como necesidad</a:t>
            </a:r>
          </a:p>
          <a:p>
            <a:pPr algn="l">
              <a:spcAft>
                <a:spcPts val="600"/>
              </a:spcAft>
            </a:pPr>
            <a:r>
              <a:rPr sz="1600" b="0">
                <a:solidFill>
                  <a:srgbClr val="142B46"/>
                </a:solidFill>
                <a:latin typeface="Arial"/>
              </a:rPr>
              <a:t>Stable, safe housing affects health, school and work, which is why governments make rules about it.</a:t>
            </a:r>
          </a:p>
        </p:txBody>
      </p:sp>
      <p:sp>
        <p:nvSpPr>
          <p:cNvPr id="7" name="Rounded Rectangle 6"/>
          <p:cNvSpPr/>
          <p:nvPr/>
        </p:nvSpPr>
        <p:spPr>
          <a:xfrm>
            <a:off x="6217920" y="1828800"/>
            <a:ext cx="5394960" cy="1920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00800" y="1965960"/>
            <a:ext cx="5029200" cy="1737360"/>
          </a:xfrm>
          <a:prstGeom prst="rect">
            <a:avLst/>
          </a:prstGeom>
          <a:noFill/>
        </p:spPr>
        <p:txBody>
          <a:bodyPr wrap="square" anchor="t" lIns="45720" rIns="45720">
            <a:spAutoFit/>
          </a:bodyPr>
          <a:lstStyle/>
          <a:p>
            <a:pPr algn="l">
              <a:spcAft>
                <a:spcPts val="600"/>
              </a:spcAft>
            </a:pPr>
            <a:r>
              <a:rPr sz="1800" b="1">
                <a:solidFill>
                  <a:srgbClr val="124DEC"/>
                </a:solidFill>
                <a:latin typeface="Arial"/>
              </a:rPr>
              <a:t>Authority  ·  Autoridad</a:t>
            </a:r>
          </a:p>
          <a:p>
            <a:pPr algn="l">
              <a:spcAft>
                <a:spcPts val="600"/>
              </a:spcAft>
            </a:pPr>
            <a:r>
              <a:rPr sz="1600" b="0">
                <a:solidFill>
                  <a:srgbClr val="142B46"/>
                </a:solidFill>
                <a:latin typeface="Arial"/>
              </a:rPr>
              <a:t>The power to make or enforce a particular rule, and where that power comes from.</a:t>
            </a:r>
          </a:p>
        </p:txBody>
      </p:sp>
      <p:sp>
        <p:nvSpPr>
          <p:cNvPr id="9" name="Rounded Rectangle 8"/>
          <p:cNvSpPr/>
          <p:nvPr/>
        </p:nvSpPr>
        <p:spPr>
          <a:xfrm>
            <a:off x="548640" y="4023360"/>
            <a:ext cx="5394960" cy="1920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4160520"/>
            <a:ext cx="5029200" cy="1737360"/>
          </a:xfrm>
          <a:prstGeom prst="rect">
            <a:avLst/>
          </a:prstGeom>
          <a:noFill/>
        </p:spPr>
        <p:txBody>
          <a:bodyPr wrap="square" anchor="t" lIns="45720" rIns="45720">
            <a:spAutoFit/>
          </a:bodyPr>
          <a:lstStyle/>
          <a:p>
            <a:pPr algn="l">
              <a:spcAft>
                <a:spcPts val="600"/>
              </a:spcAft>
            </a:pPr>
            <a:r>
              <a:rPr sz="1800" b="1">
                <a:solidFill>
                  <a:srgbClr val="124DEC"/>
                </a:solidFill>
                <a:latin typeface="Arial"/>
              </a:rPr>
              <a:t>Jurisdiction  ·  Jurisdicción</a:t>
            </a:r>
          </a:p>
          <a:p>
            <a:pPr algn="l">
              <a:spcAft>
                <a:spcPts val="600"/>
              </a:spcAft>
            </a:pPr>
            <a:r>
              <a:rPr sz="1600" b="0">
                <a:solidFill>
                  <a:srgbClr val="142B46"/>
                </a:solidFill>
                <a:latin typeface="Arial"/>
              </a:rPr>
              <a:t>Which laws and bodies apply to a particular place or situation.</a:t>
            </a:r>
          </a:p>
        </p:txBody>
      </p:sp>
      <p:sp>
        <p:nvSpPr>
          <p:cNvPr id="11" name="Rounded Rectangle 10"/>
          <p:cNvSpPr/>
          <p:nvPr/>
        </p:nvSpPr>
        <p:spPr>
          <a:xfrm>
            <a:off x="6217920" y="4023360"/>
            <a:ext cx="5394960" cy="1920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00800" y="4160520"/>
            <a:ext cx="5029200" cy="1737360"/>
          </a:xfrm>
          <a:prstGeom prst="rect">
            <a:avLst/>
          </a:prstGeom>
          <a:noFill/>
        </p:spPr>
        <p:txBody>
          <a:bodyPr wrap="square" anchor="t" lIns="45720" rIns="45720">
            <a:spAutoFit/>
          </a:bodyPr>
          <a:lstStyle/>
          <a:p>
            <a:pPr algn="l">
              <a:spcAft>
                <a:spcPts val="600"/>
              </a:spcAft>
            </a:pPr>
            <a:r>
              <a:rPr sz="1800" b="1">
                <a:solidFill>
                  <a:srgbClr val="124DEC"/>
                </a:solidFill>
                <a:latin typeface="Arial"/>
              </a:rPr>
              <a:t>Fair Housing Act  ·  Ley de Vivienda Justa</a:t>
            </a:r>
          </a:p>
          <a:p>
            <a:pPr algn="l">
              <a:spcAft>
                <a:spcPts val="600"/>
              </a:spcAft>
            </a:pPr>
            <a:r>
              <a:rPr sz="1600" b="0">
                <a:solidFill>
                  <a:srgbClr val="142B46"/>
                </a:solidFill>
                <a:latin typeface="Arial"/>
              </a:rPr>
              <a:t>A federal law barring housing discrimination based on race, color, religion, sex, national origin, familial status or disability.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DC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Your call</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When a new building rule appears, who wrote it and who does it affect?</a:t>
            </a:r>
          </a:p>
        </p:txBody>
      </p:sp>
      <p:sp>
        <p:nvSpPr>
          <p:cNvPr id="5" name="Rounded Rectangle 4"/>
          <p:cNvSpPr/>
          <p:nvPr/>
        </p:nvSpPr>
        <p:spPr>
          <a:xfrm>
            <a:off x="548640" y="2103120"/>
            <a:ext cx="11064240" cy="128016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2194560"/>
            <a:ext cx="10698480" cy="1097280"/>
          </a:xfrm>
          <a:prstGeom prst="rect">
            <a:avLst/>
          </a:prstGeom>
          <a:noFill/>
        </p:spPr>
        <p:txBody>
          <a:bodyPr wrap="square" anchor="t" lIns="45720" rIns="45720">
            <a:spAutoFit/>
          </a:bodyPr>
          <a:lstStyle/>
          <a:p>
            <a:pPr algn="l">
              <a:spcAft>
                <a:spcPts val="600"/>
              </a:spcAft>
            </a:pPr>
            <a:r>
              <a:rPr sz="1400" b="1">
                <a:solidFill>
                  <a:srgbClr val="EE326C"/>
                </a:solidFill>
                <a:latin typeface="Arial"/>
              </a:rPr>
              <a:t>My claim</a:t>
            </a:r>
          </a:p>
          <a:p>
            <a:pPr algn="l">
              <a:spcAft>
                <a:spcPts val="600"/>
              </a:spcAft>
            </a:pPr>
            <a:r>
              <a:rPr sz="1800" b="0">
                <a:solidFill>
                  <a:srgbClr val="142B46"/>
                </a:solidFill>
                <a:latin typeface="Arial"/>
              </a:rPr>
              <a:t>Type here.</a:t>
            </a:r>
          </a:p>
        </p:txBody>
      </p:sp>
      <p:sp>
        <p:nvSpPr>
          <p:cNvPr id="7" name="Rounded Rectangle 6"/>
          <p:cNvSpPr/>
          <p:nvPr/>
        </p:nvSpPr>
        <p:spPr>
          <a:xfrm>
            <a:off x="548640" y="3566160"/>
            <a:ext cx="11064240" cy="128016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31520" y="3657600"/>
            <a:ext cx="10698480" cy="1097280"/>
          </a:xfrm>
          <a:prstGeom prst="rect">
            <a:avLst/>
          </a:prstGeom>
          <a:noFill/>
        </p:spPr>
        <p:txBody>
          <a:bodyPr wrap="square" anchor="t" lIns="45720" rIns="45720">
            <a:spAutoFit/>
          </a:bodyPr>
          <a:lstStyle/>
          <a:p>
            <a:pPr algn="l">
              <a:spcAft>
                <a:spcPts val="600"/>
              </a:spcAft>
            </a:pPr>
            <a:r>
              <a:rPr sz="1400" b="1">
                <a:solidFill>
                  <a:srgbClr val="EE326C"/>
                </a:solidFill>
                <a:latin typeface="Arial"/>
              </a:rPr>
              <a:t>Because the evidence shows…</a:t>
            </a:r>
          </a:p>
          <a:p>
            <a:pPr algn="l">
              <a:spcAft>
                <a:spcPts val="600"/>
              </a:spcAft>
            </a:pPr>
            <a:r>
              <a:rPr sz="1800" b="0">
                <a:solidFill>
                  <a:srgbClr val="142B46"/>
                </a:solidFill>
                <a:latin typeface="Arial"/>
              </a:rPr>
              <a:t>Type here.</a:t>
            </a:r>
          </a:p>
        </p:txBody>
      </p:sp>
      <p:sp>
        <p:nvSpPr>
          <p:cNvPr id="9" name="Rounded Rectangle 8"/>
          <p:cNvSpPr/>
          <p:nvPr/>
        </p:nvSpPr>
        <p:spPr>
          <a:xfrm>
            <a:off x="548640" y="5029200"/>
            <a:ext cx="11064240" cy="128016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120640"/>
            <a:ext cx="10698480" cy="1097280"/>
          </a:xfrm>
          <a:prstGeom prst="rect">
            <a:avLst/>
          </a:prstGeom>
          <a:noFill/>
        </p:spPr>
        <p:txBody>
          <a:bodyPr wrap="square" anchor="t" lIns="45720" rIns="45720">
            <a:spAutoFit/>
          </a:bodyPr>
          <a:lstStyle/>
          <a:p>
            <a:pPr algn="l">
              <a:spcAft>
                <a:spcPts val="600"/>
              </a:spcAft>
            </a:pPr>
            <a:r>
              <a:rPr sz="1400" b="1">
                <a:solidFill>
                  <a:srgbClr val="EE326C"/>
                </a:solidFill>
                <a:latin typeface="Arial"/>
              </a:rPr>
              <a:t>Who lives with this choice</a:t>
            </a:r>
          </a:p>
          <a:p>
            <a:pPr algn="l">
              <a:spcAft>
                <a:spcPts val="600"/>
              </a:spcAft>
            </a:pPr>
            <a:r>
              <a:rPr sz="1800" b="0">
                <a:solidFill>
                  <a:srgbClr val="142B46"/>
                </a:solidFill>
                <a:latin typeface="Arial"/>
              </a:rPr>
              <a:t>Type here.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4D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Take it off the page</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FFFDF6"/>
                </a:solidFill>
                <a:latin typeface="Arial"/>
              </a:rPr>
              <a:t>Ask who wrote the rule before you argue about it.</a:t>
            </a:r>
          </a:p>
        </p:txBody>
      </p:sp>
      <p:sp>
        <p:nvSpPr>
          <p:cNvPr id="5" name="TextBox 4"/>
          <p:cNvSpPr txBox="1"/>
          <p:nvPr/>
        </p:nvSpPr>
        <p:spPr>
          <a:xfrm>
            <a:off x="548640" y="2011680"/>
            <a:ext cx="10972800" cy="4114800"/>
          </a:xfrm>
          <a:prstGeom prst="rect">
            <a:avLst/>
          </a:prstGeom>
          <a:noFill/>
        </p:spPr>
        <p:txBody>
          <a:bodyPr wrap="square" anchor="t" lIns="45720" rIns="45720">
            <a:spAutoFit/>
          </a:bodyPr>
          <a:lstStyle/>
          <a:p>
            <a:pPr algn="l">
              <a:spcAft>
                <a:spcPts val="600"/>
              </a:spcAft>
            </a:pPr>
            <a:r>
              <a:rPr sz="2000" b="0">
                <a:solidFill>
                  <a:srgbClr val="FFFDF6"/>
                </a:solidFill>
                <a:latin typeface="Arial"/>
              </a:rPr>
              <a:t>1. When a new rule is posted where you live or at school, write down the date and take a photo</a:t>
            </a:r>
          </a:p>
          <a:p>
            <a:pPr algn="l">
              <a:spcAft>
                <a:spcPts val="600"/>
              </a:spcAft>
            </a:pPr>
            <a:r>
              <a:rPr sz="2000" b="0">
                <a:solidFill>
                  <a:srgbClr val="FFFDF6"/>
                </a:solidFill>
                <a:latin typeface="Arial"/>
              </a:rPr>
              <a:t>2. Look for who issued it and what document it changes</a:t>
            </a:r>
          </a:p>
          <a:p>
            <a:pPr algn="l">
              <a:spcAft>
                <a:spcPts val="600"/>
              </a:spcAft>
            </a:pPr>
            <a:r>
              <a:rPr sz="2000" b="0">
                <a:solidFill>
                  <a:srgbClr val="FFFDF6"/>
                </a:solidFill>
                <a:latin typeface="Arial"/>
              </a:rPr>
              <a:t>3. Ask a trusted adult to help you ask the building manager or office</a:t>
            </a:r>
          </a:p>
          <a:p>
            <a:pPr algn="l">
              <a:spcAft>
                <a:spcPts val="600"/>
              </a:spcAft>
            </a:pPr>
            <a:r>
              <a:rPr sz="2000" b="0">
                <a:solidFill>
                  <a:srgbClr val="FFFDF6"/>
                </a:solidFill>
                <a:latin typeface="Arial"/>
              </a:rPr>
              <a:t>4. Find your city’s or county’s tenant or housing help page with an adult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D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Real sources</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Check it yourself</a:t>
            </a:r>
          </a:p>
        </p:txBody>
      </p:sp>
      <p:sp>
        <p:nvSpPr>
          <p:cNvPr id="5" name="TextBox 4"/>
          <p:cNvSpPr txBox="1"/>
          <p:nvPr/>
        </p:nvSpPr>
        <p:spPr>
          <a:xfrm>
            <a:off x="548640" y="1828800"/>
            <a:ext cx="11064240" cy="4572000"/>
          </a:xfrm>
          <a:prstGeom prst="rect">
            <a:avLst/>
          </a:prstGeom>
          <a:noFill/>
        </p:spPr>
        <p:txBody>
          <a:bodyPr wrap="square" anchor="t" lIns="45720" rIns="45720">
            <a:spAutoFit/>
          </a:bodyPr>
          <a:lstStyle/>
          <a:p>
            <a:pPr algn="l">
              <a:spcAft>
                <a:spcPts val="600"/>
              </a:spcAft>
            </a:pPr>
            <a:r>
              <a:rPr sz="1500" b="1">
                <a:solidFill>
                  <a:srgbClr val="142B46"/>
                </a:solidFill>
                <a:latin typeface="Arial"/>
              </a:rPr>
              <a:t>The Federal Fair Housing Act and Reasonable Accommodations (HUD (YouTube), 2014-01-31)</a:t>
            </a:r>
          </a:p>
          <a:p>
            <a:pPr algn="l">
              <a:spcAft>
                <a:spcPts val="600"/>
              </a:spcAft>
            </a:pPr>
            <a:r>
              <a:rPr sz="1200" b="0">
                <a:solidFill>
                  <a:srgbClr val="124DEC"/>
                </a:solidFill>
                <a:latin typeface="Arial"/>
              </a:rPr>
              <a:t>https://www.youtube.com/watch?v=xLBPcU6YSqw</a:t>
            </a:r>
          </a:p>
          <a:p>
            <a:pPr algn="l">
              <a:spcAft>
                <a:spcPts val="600"/>
              </a:spcAft>
            </a:pPr>
            <a:r>
              <a:rPr sz="1500" b="1">
                <a:solidFill>
                  <a:srgbClr val="142B46"/>
                </a:solidFill>
                <a:latin typeface="Arial"/>
              </a:rPr>
              <a:t>When a Renter with Disabilities Is Denied Housing (Shelterforce, 2019-06-10)</a:t>
            </a:r>
          </a:p>
          <a:p>
            <a:pPr algn="l">
              <a:spcAft>
                <a:spcPts val="600"/>
              </a:spcAft>
            </a:pPr>
            <a:r>
              <a:rPr sz="1200" b="0">
                <a:solidFill>
                  <a:srgbClr val="124DEC"/>
                </a:solidFill>
                <a:latin typeface="Arial"/>
              </a:rPr>
              <a:t>https://shelterforce.org/2019/06/10/when-a-renter-with-disabilities-is-denied-housing/</a:t>
            </a:r>
          </a:p>
          <a:p>
            <a:pPr algn="l">
              <a:spcAft>
                <a:spcPts val="600"/>
              </a:spcAft>
            </a:pPr>
            <a:r>
              <a:rPr sz="1500" b="1">
                <a:solidFill>
                  <a:srgbClr val="142B46"/>
                </a:solidFill>
                <a:latin typeface="Arial"/>
              </a:rPr>
              <a:t>HUD Withdraws Fair Housing Guidance Documents (National Association of Realtors (Washington Report), 2025-10-07)</a:t>
            </a:r>
          </a:p>
          <a:p>
            <a:pPr algn="l">
              <a:spcAft>
                <a:spcPts val="600"/>
              </a:spcAft>
            </a:pPr>
            <a:r>
              <a:rPr sz="1200" b="0">
                <a:solidFill>
                  <a:srgbClr val="124DEC"/>
                </a:solidFill>
                <a:latin typeface="Arial"/>
              </a:rPr>
              <a:t>https://www.nar.realtor/news/washington-report/hud-withdraws-fair-housing-guidance-documents</a:t>
            </a:r>
          </a:p>
          <a:p>
            <a:pPr algn="l">
              <a:spcAft>
                <a:spcPts val="600"/>
              </a:spcAft>
            </a:pPr>
            <a:r>
              <a:rPr sz="1500" b="1">
                <a:solidFill>
                  <a:srgbClr val="142B46"/>
                </a:solidFill>
                <a:latin typeface="Arial"/>
              </a:rPr>
              <a:t>Justice Department Settles Disability Discrimination Case Against Property Management Company for $750,000 (U.S. Department of Justice, 2026-04-30)</a:t>
            </a:r>
          </a:p>
          <a:p>
            <a:pPr algn="l">
              <a:spcAft>
                <a:spcPts val="600"/>
              </a:spcAft>
            </a:pPr>
            <a:r>
              <a:rPr sz="1200" b="0">
                <a:solidFill>
                  <a:srgbClr val="124DEC"/>
                </a:solidFill>
                <a:latin typeface="Arial"/>
              </a:rPr>
              <a:t>https://www.justice.gov/opa/pr/justice-department-settles-disability-discrimination-case-against-property-management</a:t>
            </a:r>
          </a:p>
          <a:p>
            <a:pPr algn="l">
              <a:spcAft>
                <a:spcPts val="600"/>
              </a:spcAft>
            </a:pPr>
            <a:r>
              <a:rPr sz="1500" b="1">
                <a:solidFill>
                  <a:srgbClr val="142B46"/>
                </a:solidFill>
                <a:latin typeface="Arial"/>
              </a:rPr>
              <a:t>Restricted Options: evidence on housing discrimination against people with disabilities (Urban Institute, 2015-07-02)</a:t>
            </a:r>
          </a:p>
          <a:p>
            <a:pPr algn="l">
              <a:spcAft>
                <a:spcPts val="600"/>
              </a:spcAft>
            </a:pPr>
            <a:r>
              <a:rPr sz="1200" b="0">
                <a:solidFill>
                  <a:srgbClr val="124DEC"/>
                </a:solidFill>
                <a:latin typeface="Arial"/>
              </a:rPr>
              <a:t>https://www.urban.org/urban-wire/restricted-options-evidence-housing-discrimination-against-people-disabilities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