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3931920"/>
            <a:ext cx="12191695" cy="2926080"/>
          </a:xfrm>
          <a:prstGeom prst="rect">
            <a:avLst/>
          </a:prstGeom>
          <a:solidFill>
            <a:srgbClr val="142B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4114800"/>
            <a:ext cx="10972800" cy="365760"/>
          </a:xfrm>
          <a:prstGeom prst="rect">
            <a:avLst/>
          </a:prstGeom>
          <a:noFill/>
        </p:spPr>
        <p:txBody>
          <a:bodyPr wrap="square" anchor="t" lIns="45720" rIns="45720">
            <a:spAutoFit/>
          </a:bodyPr>
          <a:lstStyle/>
          <a:p>
            <a:pPr algn="l">
              <a:spcAft>
                <a:spcPts val="600"/>
              </a:spcAft>
            </a:pPr>
            <a:r>
              <a:rPr sz="1400" b="1">
                <a:solidFill>
                  <a:srgbClr val="FFDC52"/>
                </a:solidFill>
                <a:latin typeface="Arial"/>
              </a:rPr>
              <a:t>No, Pero Why? · case starter deck</a:t>
            </a:r>
          </a:p>
        </p:txBody>
      </p:sp>
      <p:sp>
        <p:nvSpPr>
          <p:cNvPr id="5" name="TextBox 4"/>
          <p:cNvSpPr txBox="1"/>
          <p:nvPr/>
        </p:nvSpPr>
        <p:spPr>
          <a:xfrm>
            <a:off x="548640" y="4526280"/>
            <a:ext cx="10972800" cy="1005840"/>
          </a:xfrm>
          <a:prstGeom prst="rect">
            <a:avLst/>
          </a:prstGeom>
          <a:noFill/>
        </p:spPr>
        <p:txBody>
          <a:bodyPr wrap="square" anchor="t" lIns="45720" rIns="45720">
            <a:spAutoFit/>
          </a:bodyPr>
          <a:lstStyle/>
          <a:p>
            <a:pPr algn="l">
              <a:spcAft>
                <a:spcPts val="600"/>
              </a:spcAft>
            </a:pPr>
            <a:r>
              <a:rPr sz="4000" b="1">
                <a:solidFill>
                  <a:srgbClr val="FFFDF6"/>
                </a:solidFill>
                <a:latin typeface="Arial"/>
              </a:rPr>
              <a:t>Internship, or someone’s unpaid job?</a:t>
            </a:r>
          </a:p>
        </p:txBody>
      </p:sp>
      <p:sp>
        <p:nvSpPr>
          <p:cNvPr id="6" name="TextBox 5"/>
          <p:cNvSpPr txBox="1"/>
          <p:nvPr/>
        </p:nvSpPr>
        <p:spPr>
          <a:xfrm>
            <a:off x="548640" y="5532120"/>
            <a:ext cx="10972800" cy="914400"/>
          </a:xfrm>
          <a:prstGeom prst="rect">
            <a:avLst/>
          </a:prstGeom>
          <a:noFill/>
        </p:spPr>
        <p:txBody>
          <a:bodyPr wrap="square" anchor="t" lIns="45720" rIns="45720">
            <a:spAutoFit/>
          </a:bodyPr>
          <a:lstStyle/>
          <a:p>
            <a:pPr algn="l">
              <a:spcAft>
                <a:spcPts val="600"/>
              </a:spcAft>
            </a:pPr>
            <a:r>
              <a:rPr sz="2200" b="0">
                <a:solidFill>
                  <a:srgbClr val="FFFDF6"/>
                </a:solidFill>
                <a:latin typeface="Arial"/>
              </a:rPr>
              <a:t>When is an unpaid internship really a job that should be paid?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The moment</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What happened, and why it matters</a:t>
            </a:r>
          </a:p>
        </p:txBody>
      </p:sp>
      <p:sp>
        <p:nvSpPr>
          <p:cNvPr id="5" name="TextBox 4"/>
          <p:cNvSpPr txBox="1"/>
          <p:nvPr/>
        </p:nvSpPr>
        <p:spPr>
          <a:xfrm>
            <a:off x="548640" y="1828800"/>
            <a:ext cx="5669280" cy="4114800"/>
          </a:xfrm>
          <a:prstGeom prst="rect">
            <a:avLst/>
          </a:prstGeom>
          <a:noFill/>
        </p:spPr>
        <p:txBody>
          <a:bodyPr wrap="square" anchor="t" lIns="45720" rIns="45720">
            <a:spAutoFit/>
          </a:bodyPr>
          <a:lstStyle/>
          <a:p>
            <a:pPr algn="l">
              <a:spcAft>
                <a:spcPts val="600"/>
              </a:spcAft>
            </a:pPr>
            <a:r>
              <a:rPr sz="2000" b="0">
                <a:solidFill>
                  <a:srgbClr val="142B46"/>
                </a:solidFill>
                <a:latin typeface="Arial"/>
              </a:rPr>
              <a:t>Internships open doors, but unpaid ones favor people who can afford to work for free, and some “internships” are just unpaid jobs. Knowing the questions the law asks helps students ages 16–24 evaluate an offer before they give it a summer.</a:t>
            </a:r>
          </a:p>
        </p:txBody>
      </p:sp>
      <p:sp>
        <p:nvSpPr>
          <p:cNvPr id="6" name="Rounded Rectangle 5"/>
          <p:cNvSpPr/>
          <p:nvPr/>
        </p:nvSpPr>
        <p:spPr>
          <a:xfrm>
            <a:off x="6675120" y="1828800"/>
            <a:ext cx="4937760" cy="23774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903720" y="2011680"/>
            <a:ext cx="4480560" cy="2103120"/>
          </a:xfrm>
          <a:prstGeom prst="rect">
            <a:avLst/>
          </a:prstGeom>
          <a:noFill/>
        </p:spPr>
        <p:txBody>
          <a:bodyPr wrap="square" anchor="t" lIns="45720" rIns="45720">
            <a:spAutoFit/>
          </a:bodyPr>
          <a:lstStyle/>
          <a:p>
            <a:pPr algn="l">
              <a:spcAft>
                <a:spcPts val="600"/>
              </a:spcAft>
            </a:pPr>
            <a:r>
              <a:rPr sz="1600" b="1">
                <a:solidFill>
                  <a:srgbClr val="124DEC"/>
                </a:solidFill>
                <a:latin typeface="Arial"/>
              </a:rPr>
              <a:t>Rafa</a:t>
            </a:r>
          </a:p>
          <a:p>
            <a:pPr algn="l">
              <a:spcAft>
                <a:spcPts val="600"/>
              </a:spcAft>
            </a:pPr>
            <a:r>
              <a:rPr sz="1800" b="0">
                <a:solidFill>
                  <a:srgbClr val="142B46"/>
                </a:solidFill>
                <a:latin typeface="Arial"/>
              </a:rPr>
              <a:t>“Sige, I want the experience. I also work at the shop. So what would I actually learn, and who’s teaching me?”</a:t>
            </a:r>
          </a:p>
        </p:txBody>
      </p:sp>
      <p:sp>
        <p:nvSpPr>
          <p:cNvPr id="8" name="TextBox 7"/>
          <p:cNvSpPr txBox="1"/>
          <p:nvPr/>
        </p:nvSpPr>
        <p:spPr>
          <a:xfrm>
            <a:off x="6675120" y="4480560"/>
            <a:ext cx="4937760" cy="1463040"/>
          </a:xfrm>
          <a:prstGeom prst="rect">
            <a:avLst/>
          </a:prstGeom>
          <a:noFill/>
        </p:spPr>
        <p:txBody>
          <a:bodyPr wrap="square" anchor="t" lIns="45720" rIns="45720">
            <a:spAutoFit/>
          </a:bodyPr>
          <a:lstStyle/>
          <a:p>
            <a:pPr algn="l">
              <a:spcAft>
                <a:spcPts val="600"/>
              </a:spcAft>
            </a:pPr>
            <a:r>
              <a:rPr sz="1400" b="0">
                <a:solidFill>
                  <a:srgbClr val="124DEC"/>
                </a:solidFill>
                <a:latin typeface="Arial"/>
              </a:rPr>
              <a:t>Speaker notes: in one sentence, say what happened. Then say what we still don’t know.</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The evidence</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What we can actually look at</a:t>
            </a:r>
          </a:p>
        </p:txBody>
      </p:sp>
      <p:sp>
        <p:nvSpPr>
          <p:cNvPr id="5" name="Rounded Rectangle 4"/>
          <p:cNvSpPr/>
          <p:nvPr/>
        </p:nvSpPr>
        <p:spPr>
          <a:xfrm>
            <a:off x="54864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Post · fictional case material</a:t>
            </a:r>
          </a:p>
          <a:p>
            <a:pPr algn="l">
              <a:spcAft>
                <a:spcPts val="600"/>
              </a:spcAft>
            </a:pPr>
            <a:r>
              <a:rPr sz="1600" b="1">
                <a:solidFill>
                  <a:srgbClr val="124DEC"/>
                </a:solidFill>
                <a:latin typeface="Arial"/>
              </a:rPr>
              <a:t>Studio internship listing</a:t>
            </a:r>
          </a:p>
          <a:p>
            <a:pPr algn="l">
              <a:spcAft>
                <a:spcPts val="600"/>
              </a:spcAft>
            </a:pPr>
            <a:r>
              <a:rPr sz="1500" b="0">
                <a:solidFill>
                  <a:srgbClr val="142B46"/>
                </a:solidFill>
                <a:latin typeface="Arial"/>
              </a:rPr>
              <a:t>Which words describe learning, and which describe work?</a:t>
            </a:r>
          </a:p>
          <a:p>
            <a:pPr algn="l">
              <a:spcAft>
                <a:spcPts val="600"/>
              </a:spcAft>
            </a:pPr>
            <a:r>
              <a:rPr sz="1300" b="1">
                <a:solidFill>
                  <a:srgbClr val="124DEC"/>
                </a:solidFill>
                <a:latin typeface="Arial"/>
              </a:rPr>
              <a:t>Your note:</a:t>
            </a:r>
          </a:p>
        </p:txBody>
      </p:sp>
      <p:sp>
        <p:nvSpPr>
          <p:cNvPr id="7" name="Rounded Rectangle 6"/>
          <p:cNvSpPr/>
          <p:nvPr/>
        </p:nvSpPr>
        <p:spPr>
          <a:xfrm>
            <a:off x="434340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2628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Email · fictional case material</a:t>
            </a:r>
          </a:p>
          <a:p>
            <a:pPr algn="l">
              <a:spcAft>
                <a:spcPts val="600"/>
              </a:spcAft>
            </a:pPr>
            <a:r>
              <a:rPr sz="1600" b="1">
                <a:solidFill>
                  <a:srgbClr val="124DEC"/>
                </a:solidFill>
                <a:latin typeface="Arial"/>
              </a:rPr>
              <a:t>Studio reply: “credit makes it legal”</a:t>
            </a:r>
          </a:p>
          <a:p>
            <a:pPr algn="l">
              <a:spcAft>
                <a:spcPts val="600"/>
              </a:spcAft>
            </a:pPr>
            <a:r>
              <a:rPr sz="1500" b="0">
                <a:solidFill>
                  <a:srgbClr val="142B46"/>
                </a:solidFill>
                <a:latin typeface="Arial"/>
              </a:rPr>
              <a:t>Is credit one factor or the whole test?</a:t>
            </a:r>
          </a:p>
          <a:p>
            <a:pPr algn="l">
              <a:spcAft>
                <a:spcPts val="600"/>
              </a:spcAft>
            </a:pPr>
            <a:r>
              <a:rPr sz="1300" b="1">
                <a:solidFill>
                  <a:srgbClr val="124DEC"/>
                </a:solidFill>
                <a:latin typeface="Arial"/>
              </a:rPr>
              <a:t>Your note:</a:t>
            </a:r>
          </a:p>
        </p:txBody>
      </p:sp>
      <p:sp>
        <p:nvSpPr>
          <p:cNvPr id="9" name="Rounded Rectangle 8"/>
          <p:cNvSpPr/>
          <p:nvPr/>
        </p:nvSpPr>
        <p:spPr>
          <a:xfrm>
            <a:off x="813816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32104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Chat · fictional case material</a:t>
            </a:r>
          </a:p>
          <a:p>
            <a:pPr algn="l">
              <a:spcAft>
                <a:spcPts val="600"/>
              </a:spcAft>
            </a:pPr>
            <a:r>
              <a:rPr sz="1600" b="1">
                <a:solidFill>
                  <a:srgbClr val="124DEC"/>
                </a:solidFill>
                <a:latin typeface="Arial"/>
              </a:rPr>
              <a:t>Gia and Rafa talking it through</a:t>
            </a:r>
          </a:p>
          <a:p>
            <a:pPr algn="l">
              <a:spcAft>
                <a:spcPts val="600"/>
              </a:spcAft>
            </a:pPr>
            <a:r>
              <a:rPr sz="1500" b="0">
                <a:solidFill>
                  <a:srgbClr val="142B46"/>
                </a:solidFill>
                <a:latin typeface="Arial"/>
              </a:rPr>
              <a:t>Whose time and money does this offer spend?</a:t>
            </a:r>
          </a:p>
          <a:p>
            <a:pPr algn="l">
              <a:spcAft>
                <a:spcPts val="600"/>
              </a:spcAft>
            </a:pPr>
            <a:r>
              <a:rPr sz="1300" b="1">
                <a:solidFill>
                  <a:srgbClr val="124DEC"/>
                </a:solidFill>
                <a:latin typeface="Arial"/>
              </a:rPr>
              <a:t>Your note: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Words that do the work</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Say it plainly</a:t>
            </a:r>
          </a:p>
        </p:txBody>
      </p:sp>
      <p:sp>
        <p:nvSpPr>
          <p:cNvPr id="5" name="Rounded Rectangle 4"/>
          <p:cNvSpPr/>
          <p:nvPr/>
        </p:nvSpPr>
        <p:spPr>
          <a:xfrm>
            <a:off x="548640" y="182880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96596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Primary beneficiary test  ·  Prueba del beneficiario principal</a:t>
            </a:r>
          </a:p>
          <a:p>
            <a:pPr algn="l">
              <a:spcAft>
                <a:spcPts val="600"/>
              </a:spcAft>
            </a:pPr>
            <a:r>
              <a:rPr sz="1600" b="0">
                <a:solidFill>
                  <a:srgbClr val="142B46"/>
                </a:solidFill>
                <a:latin typeface="Arial"/>
              </a:rPr>
              <a:t>The Department of Labor’s test asking whether the intern or the company mainly benefits from an unpaid internship at a for-profit employer.</a:t>
            </a:r>
          </a:p>
        </p:txBody>
      </p:sp>
      <p:sp>
        <p:nvSpPr>
          <p:cNvPr id="7" name="Rounded Rectangle 6"/>
          <p:cNvSpPr/>
          <p:nvPr/>
        </p:nvSpPr>
        <p:spPr>
          <a:xfrm>
            <a:off x="6217920" y="182880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0" y="196596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Fair Labor Standards Act  ·  Ley de Normas Justas de Trabajo</a:t>
            </a:r>
          </a:p>
          <a:p>
            <a:pPr algn="l">
              <a:spcAft>
                <a:spcPts val="600"/>
              </a:spcAft>
            </a:pPr>
            <a:r>
              <a:rPr sz="1600" b="0">
                <a:solidFill>
                  <a:srgbClr val="142B46"/>
                </a:solidFill>
                <a:latin typeface="Arial"/>
              </a:rPr>
              <a:t>The federal law setting minimum wage and overtime for covered employees.</a:t>
            </a:r>
          </a:p>
        </p:txBody>
      </p:sp>
      <p:sp>
        <p:nvSpPr>
          <p:cNvPr id="9" name="Rounded Rectangle 8"/>
          <p:cNvSpPr/>
          <p:nvPr/>
        </p:nvSpPr>
        <p:spPr>
          <a:xfrm>
            <a:off x="548640" y="402336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416052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Displacement  ·  Desplazamiento</a:t>
            </a:r>
          </a:p>
          <a:p>
            <a:pPr algn="l">
              <a:spcAft>
                <a:spcPts val="600"/>
              </a:spcAft>
            </a:pPr>
            <a:r>
              <a:rPr sz="1600" b="0">
                <a:solidFill>
                  <a:srgbClr val="142B46"/>
                </a:solidFill>
                <a:latin typeface="Arial"/>
              </a:rPr>
              <a:t>When an intern does work that a paid employee would otherwise do.</a:t>
            </a:r>
          </a:p>
        </p:txBody>
      </p:sp>
      <p:sp>
        <p:nvSpPr>
          <p:cNvPr id="11" name="Rounded Rectangle 10"/>
          <p:cNvSpPr/>
          <p:nvPr/>
        </p:nvSpPr>
        <p:spPr>
          <a:xfrm>
            <a:off x="6217920" y="402336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0" y="416052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Academic credit  ·  Crédito académico</a:t>
            </a:r>
          </a:p>
          <a:p>
            <a:pPr algn="l">
              <a:spcAft>
                <a:spcPts val="600"/>
              </a:spcAft>
            </a:pPr>
            <a:r>
              <a:rPr sz="1600" b="0">
                <a:solidFill>
                  <a:srgbClr val="142B46"/>
                </a:solidFill>
                <a:latin typeface="Arial"/>
              </a:rPr>
              <a:t>School credit tied to a placement; one factor in the test, not an automatic exemption.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DC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Your call</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When is an unpaid internship really a job that should be paid?</a:t>
            </a:r>
          </a:p>
        </p:txBody>
      </p:sp>
      <p:sp>
        <p:nvSpPr>
          <p:cNvPr id="5" name="Rounded Rectangle 4"/>
          <p:cNvSpPr/>
          <p:nvPr/>
        </p:nvSpPr>
        <p:spPr>
          <a:xfrm>
            <a:off x="548640" y="210312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219456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My claim</a:t>
            </a:r>
          </a:p>
          <a:p>
            <a:pPr algn="l">
              <a:spcAft>
                <a:spcPts val="600"/>
              </a:spcAft>
            </a:pPr>
            <a:r>
              <a:rPr sz="1800" b="0">
                <a:solidFill>
                  <a:srgbClr val="142B46"/>
                </a:solidFill>
                <a:latin typeface="Arial"/>
              </a:rPr>
              <a:t>Type here.</a:t>
            </a:r>
          </a:p>
        </p:txBody>
      </p:sp>
      <p:sp>
        <p:nvSpPr>
          <p:cNvPr id="7" name="Rounded Rectangle 6"/>
          <p:cNvSpPr/>
          <p:nvPr/>
        </p:nvSpPr>
        <p:spPr>
          <a:xfrm>
            <a:off x="548640" y="356616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365760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Because the evidence shows…</a:t>
            </a:r>
          </a:p>
          <a:p>
            <a:pPr algn="l">
              <a:spcAft>
                <a:spcPts val="600"/>
              </a:spcAft>
            </a:pPr>
            <a:r>
              <a:rPr sz="1800" b="0">
                <a:solidFill>
                  <a:srgbClr val="142B46"/>
                </a:solidFill>
                <a:latin typeface="Arial"/>
              </a:rPr>
              <a:t>Type here.</a:t>
            </a:r>
          </a:p>
        </p:txBody>
      </p:sp>
      <p:sp>
        <p:nvSpPr>
          <p:cNvPr id="9" name="Rounded Rectangle 8"/>
          <p:cNvSpPr/>
          <p:nvPr/>
        </p:nvSpPr>
        <p:spPr>
          <a:xfrm>
            <a:off x="548640" y="502920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12064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Who lives with this choice</a:t>
            </a:r>
          </a:p>
          <a:p>
            <a:pPr algn="l">
              <a:spcAft>
                <a:spcPts val="600"/>
              </a:spcAft>
            </a:pPr>
            <a:r>
              <a:rPr sz="1800" b="0">
                <a:solidFill>
                  <a:srgbClr val="142B46"/>
                </a:solidFill>
                <a:latin typeface="Arial"/>
              </a:rPr>
              <a:t>Type here.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4D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Take it off the page</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FFFDF6"/>
                </a:solidFill>
                <a:latin typeface="Arial"/>
              </a:rPr>
              <a:t>Ask what the work is before you accept it.</a:t>
            </a:r>
          </a:p>
        </p:txBody>
      </p:sp>
      <p:sp>
        <p:nvSpPr>
          <p:cNvPr id="5" name="TextBox 4"/>
          <p:cNvSpPr txBox="1"/>
          <p:nvPr/>
        </p:nvSpPr>
        <p:spPr>
          <a:xfrm>
            <a:off x="548640" y="2011680"/>
            <a:ext cx="10972800" cy="4114800"/>
          </a:xfrm>
          <a:prstGeom prst="rect">
            <a:avLst/>
          </a:prstGeom>
          <a:noFill/>
        </p:spPr>
        <p:txBody>
          <a:bodyPr wrap="square" anchor="t" lIns="45720" rIns="45720">
            <a:spAutoFit/>
          </a:bodyPr>
          <a:lstStyle/>
          <a:p>
            <a:pPr algn="l">
              <a:spcAft>
                <a:spcPts val="600"/>
              </a:spcAft>
            </a:pPr>
            <a:r>
              <a:rPr sz="2000" b="0">
                <a:solidFill>
                  <a:srgbClr val="FFFDF6"/>
                </a:solidFill>
                <a:latin typeface="Arial"/>
              </a:rPr>
              <a:t>1. Before accepting any internship, ask for duties, hours, supervision and pay in writing</a:t>
            </a:r>
          </a:p>
          <a:p>
            <a:pPr algn="l">
              <a:spcAft>
                <a:spcPts val="600"/>
              </a:spcAft>
            </a:pPr>
            <a:r>
              <a:rPr sz="2000" b="0">
                <a:solidFill>
                  <a:srgbClr val="FFFDF6"/>
                </a:solidFill>
                <a:latin typeface="Arial"/>
              </a:rPr>
              <a:t>2. Take the offer to your school counselor or college career center</a:t>
            </a:r>
          </a:p>
          <a:p>
            <a:pPr algn="l">
              <a:spcAft>
                <a:spcPts val="600"/>
              </a:spcAft>
            </a:pPr>
            <a:r>
              <a:rPr sz="2000" b="0">
                <a:solidFill>
                  <a:srgbClr val="FFFDF6"/>
                </a:solidFill>
                <a:latin typeface="Arial"/>
              </a:rPr>
              <a:t>3. Check your state labor department’s page on minimum wage and youth work</a:t>
            </a:r>
          </a:p>
          <a:p>
            <a:pPr algn="l">
              <a:spcAft>
                <a:spcPts val="600"/>
              </a:spcAft>
            </a:pPr>
            <a:r>
              <a:rPr sz="2000" b="0">
                <a:solidFill>
                  <a:srgbClr val="FFFDF6"/>
                </a:solidFill>
                <a:latin typeface="Arial"/>
              </a:rPr>
              <a:t>4. Compare the offer with your other commitments before deciding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Real sources</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Check it yourself</a:t>
            </a:r>
          </a:p>
        </p:txBody>
      </p:sp>
      <p:sp>
        <p:nvSpPr>
          <p:cNvPr id="5" name="TextBox 4"/>
          <p:cNvSpPr txBox="1"/>
          <p:nvPr/>
        </p:nvSpPr>
        <p:spPr>
          <a:xfrm>
            <a:off x="548640" y="1828800"/>
            <a:ext cx="11064240" cy="4572000"/>
          </a:xfrm>
          <a:prstGeom prst="rect">
            <a:avLst/>
          </a:prstGeom>
          <a:noFill/>
        </p:spPr>
        <p:txBody>
          <a:bodyPr wrap="square" anchor="t" lIns="45720" rIns="45720">
            <a:spAutoFit/>
          </a:bodyPr>
          <a:lstStyle/>
          <a:p>
            <a:pPr algn="l">
              <a:spcAft>
                <a:spcPts val="600"/>
              </a:spcAft>
            </a:pPr>
            <a:r>
              <a:rPr sz="1500" b="1">
                <a:solidFill>
                  <a:srgbClr val="142B46"/>
                </a:solidFill>
                <a:latin typeface="Arial"/>
              </a:rPr>
              <a:t>Why unpaid internships still exist despite hardships for young workers (PBS NewsHour (YouTube), 2023-08-26)</a:t>
            </a:r>
          </a:p>
          <a:p>
            <a:pPr algn="l">
              <a:spcAft>
                <a:spcPts val="600"/>
              </a:spcAft>
            </a:pPr>
            <a:r>
              <a:rPr sz="1200" b="0">
                <a:solidFill>
                  <a:srgbClr val="124DEC"/>
                </a:solidFill>
                <a:latin typeface="Arial"/>
              </a:rPr>
              <a:t>https://www.youtube.com/watch?v=ACrV_P16eY0</a:t>
            </a:r>
          </a:p>
          <a:p>
            <a:pPr algn="l">
              <a:spcAft>
                <a:spcPts val="600"/>
              </a:spcAft>
            </a:pPr>
            <a:r>
              <a:rPr sz="1500" b="1">
                <a:solidFill>
                  <a:srgbClr val="142B46"/>
                </a:solidFill>
                <a:latin typeface="Arial"/>
              </a:rPr>
              <a:t>Internships: Low-Paid, Unpaid Or Just Plain Illegal? (NPR, 2013-05-18)</a:t>
            </a:r>
          </a:p>
          <a:p>
            <a:pPr algn="l">
              <a:spcAft>
                <a:spcPts val="600"/>
              </a:spcAft>
            </a:pPr>
            <a:r>
              <a:rPr sz="1200" b="0">
                <a:solidFill>
                  <a:srgbClr val="124DEC"/>
                </a:solidFill>
                <a:latin typeface="Arial"/>
              </a:rPr>
              <a:t>https://www.npr.org/2013/05/18/185028904/internships-low-paid-unpaid-or-just-plain-illegal</a:t>
            </a:r>
          </a:p>
          <a:p>
            <a:pPr algn="l">
              <a:spcAft>
                <a:spcPts val="600"/>
              </a:spcAft>
            </a:pPr>
            <a:r>
              <a:rPr sz="1500" b="1">
                <a:solidFill>
                  <a:srgbClr val="142B46"/>
                </a:solidFill>
                <a:latin typeface="Arial"/>
              </a:rPr>
              <a:t>On Capitol Hill, Most Summer Interns Still Go Unpaid (NPR, 2017-07-25)</a:t>
            </a:r>
          </a:p>
          <a:p>
            <a:pPr algn="l">
              <a:spcAft>
                <a:spcPts val="600"/>
              </a:spcAft>
            </a:pPr>
            <a:r>
              <a:rPr sz="1200" b="0">
                <a:solidFill>
                  <a:srgbClr val="124DEC"/>
                </a:solidFill>
                <a:latin typeface="Arial"/>
              </a:rPr>
              <a:t>https://www.npr.org/2017/07/25/539334360/on-capitol-hill-most-summer-interns-still-go-unpaid</a:t>
            </a:r>
          </a:p>
          <a:p>
            <a:pPr algn="l">
              <a:spcAft>
                <a:spcPts val="600"/>
              </a:spcAft>
            </a:pPr>
            <a:r>
              <a:rPr sz="1500" b="1">
                <a:solidFill>
                  <a:srgbClr val="142B46"/>
                </a:solidFill>
                <a:latin typeface="Arial"/>
              </a:rPr>
              <a:t>Appeals court reverses ‘Black Swan’ interns’ victory over Fox (LAist (AirTalk), 2015-07-02)</a:t>
            </a:r>
          </a:p>
          <a:p>
            <a:pPr algn="l">
              <a:spcAft>
                <a:spcPts val="600"/>
              </a:spcAft>
            </a:pPr>
            <a:r>
              <a:rPr sz="1200" b="0">
                <a:solidFill>
                  <a:srgbClr val="124DEC"/>
                </a:solidFill>
                <a:latin typeface="Arial"/>
              </a:rPr>
              <a:t>https://laist.com/shows/airtalk/appeals-court-reverses-black-swan-interns-victory-over-fox</a:t>
            </a:r>
          </a:p>
          <a:p>
            <a:pPr algn="l">
              <a:spcAft>
                <a:spcPts val="600"/>
              </a:spcAft>
            </a:pPr>
            <a:r>
              <a:rPr sz="1500" b="1">
                <a:solidFill>
                  <a:srgbClr val="142B46"/>
                </a:solidFill>
                <a:latin typeface="Arial"/>
              </a:rPr>
              <a:t>Glatt v. Fox Searchlight Pictures, Inc. (Harvard Law Review, 2016-02-09)</a:t>
            </a:r>
          </a:p>
          <a:p>
            <a:pPr algn="l">
              <a:spcAft>
                <a:spcPts val="600"/>
              </a:spcAft>
            </a:pPr>
            <a:r>
              <a:rPr sz="1200" b="0">
                <a:solidFill>
                  <a:srgbClr val="124DEC"/>
                </a:solidFill>
                <a:latin typeface="Arial"/>
              </a:rPr>
              <a:t>https://harvardlawreview.org/print/vol-129/glatt-v-fox-searchlight-pictures-inc/</a:t>
            </a:r>
          </a:p>
          <a:p>
            <a:pPr algn="l">
              <a:spcAft>
                <a:spcPts val="600"/>
              </a:spcAft>
            </a:pPr>
            <a:r>
              <a:rPr sz="1500" b="1">
                <a:solidFill>
                  <a:srgbClr val="142B46"/>
                </a:solidFill>
                <a:latin typeface="Arial"/>
              </a:rPr>
              <a:t>The Class of 2023: Inequity Continues to Underpin Internship Participation and Pay Status (National Association of Colleges and Employers, 2023-08-08)</a:t>
            </a:r>
          </a:p>
          <a:p>
            <a:pPr algn="l">
              <a:spcAft>
                <a:spcPts val="600"/>
              </a:spcAft>
            </a:pPr>
            <a:r>
              <a:rPr sz="1200" b="0">
                <a:solidFill>
                  <a:srgbClr val="124DEC"/>
                </a:solidFill>
                <a:latin typeface="Arial"/>
              </a:rPr>
              <a:t>https://www.naceweb.org/talent-acquisition/internships/the-class-of-2023-inequity-continues-to-underpin-internship-participation-and-pay-status/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