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3931920"/>
            <a:ext cx="12191695" cy="2926080"/>
          </a:xfrm>
          <a:prstGeom prst="rect">
            <a:avLst/>
          </a:prstGeom>
          <a:solidFill>
            <a:srgbClr val="142B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4114800"/>
            <a:ext cx="10972800" cy="365760"/>
          </a:xfrm>
          <a:prstGeom prst="rect">
            <a:avLst/>
          </a:prstGeom>
          <a:noFill/>
        </p:spPr>
        <p:txBody>
          <a:bodyPr wrap="square" anchor="t" lIns="45720" rIns="45720">
            <a:spAutoFit/>
          </a:bodyPr>
          <a:lstStyle/>
          <a:p>
            <a:pPr algn="l">
              <a:spcAft>
                <a:spcPts val="600"/>
              </a:spcAft>
            </a:pPr>
            <a:r>
              <a:rPr sz="1400" b="1">
                <a:solidFill>
                  <a:srgbClr val="FFDC52"/>
                </a:solidFill>
                <a:latin typeface="Arial"/>
              </a:rPr>
              <a:t>No, Pero Why? · case starter deck</a:t>
            </a:r>
          </a:p>
        </p:txBody>
      </p:sp>
      <p:sp>
        <p:nvSpPr>
          <p:cNvPr id="5" name="TextBox 4"/>
          <p:cNvSpPr txBox="1"/>
          <p:nvPr/>
        </p:nvSpPr>
        <p:spPr>
          <a:xfrm>
            <a:off x="548640" y="4526280"/>
            <a:ext cx="10972800" cy="1005840"/>
          </a:xfrm>
          <a:prstGeom prst="rect">
            <a:avLst/>
          </a:prstGeom>
          <a:noFill/>
        </p:spPr>
        <p:txBody>
          <a:bodyPr wrap="square" anchor="t" lIns="45720" rIns="45720">
            <a:spAutoFit/>
          </a:bodyPr>
          <a:lstStyle/>
          <a:p>
            <a:pPr algn="l">
              <a:spcAft>
                <a:spcPts val="600"/>
              </a:spcAft>
            </a:pPr>
            <a:r>
              <a:rPr sz="4000" b="1">
                <a:solidFill>
                  <a:srgbClr val="FFFDF6"/>
                </a:solidFill>
                <a:latin typeface="Arial"/>
              </a:rPr>
              <a:t>Credit is not the whole copyright answer</a:t>
            </a:r>
          </a:p>
        </p:txBody>
      </p:sp>
      <p:sp>
        <p:nvSpPr>
          <p:cNvPr id="6" name="TextBox 5"/>
          <p:cNvSpPr txBox="1"/>
          <p:nvPr/>
        </p:nvSpPr>
        <p:spPr>
          <a:xfrm>
            <a:off x="548640" y="5532120"/>
            <a:ext cx="10972800" cy="914400"/>
          </a:xfrm>
          <a:prstGeom prst="rect">
            <a:avLst/>
          </a:prstGeom>
          <a:noFill/>
        </p:spPr>
        <p:txBody>
          <a:bodyPr wrap="square" anchor="t" lIns="45720" rIns="45720">
            <a:spAutoFit/>
          </a:bodyPr>
          <a:lstStyle/>
          <a:p>
            <a:pPr algn="l">
              <a:spcAft>
                <a:spcPts val="600"/>
              </a:spcAft>
            </a:pPr>
            <a:r>
              <a:rPr sz="2200" b="0">
                <a:solidFill>
                  <a:srgbClr val="FFFDF6"/>
                </a:solidFill>
                <a:latin typeface="Arial"/>
              </a:rPr>
              <a:t>If you credit the artist, can you use their track in your film?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The moment</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What happened, and why it matters</a:t>
            </a:r>
          </a:p>
        </p:txBody>
      </p:sp>
      <p:sp>
        <p:nvSpPr>
          <p:cNvPr id="5" name="TextBox 4"/>
          <p:cNvSpPr txBox="1"/>
          <p:nvPr/>
        </p:nvSpPr>
        <p:spPr>
          <a:xfrm>
            <a:off x="548640" y="1828800"/>
            <a:ext cx="5669280" cy="4114800"/>
          </a:xfrm>
          <a:prstGeom prst="rect">
            <a:avLst/>
          </a:prstGeom>
          <a:noFill/>
        </p:spPr>
        <p:txBody>
          <a:bodyPr wrap="square" anchor="t" lIns="45720" rIns="45720">
            <a:spAutoFit/>
          </a:bodyPr>
          <a:lstStyle/>
          <a:p>
            <a:pPr algn="l">
              <a:spcAft>
                <a:spcPts val="600"/>
              </a:spcAft>
            </a:pPr>
            <a:r>
              <a:rPr sz="2000" b="0">
                <a:solidFill>
                  <a:srgbClr val="142B46"/>
                </a:solidFill>
                <a:latin typeface="Arial"/>
              </a:rPr>
              <a:t>Students remix music, clips and images every day, and many believe credit or “only ten seconds” makes any use okay. Understanding how U.S. copyright and fair use actually work lets creators share their projects without getting taken down, and respect other creators too.</a:t>
            </a:r>
          </a:p>
        </p:txBody>
      </p:sp>
      <p:sp>
        <p:nvSpPr>
          <p:cNvPr id="6" name="Rounded Rectangle 5"/>
          <p:cNvSpPr/>
          <p:nvPr/>
        </p:nvSpPr>
        <p:spPr>
          <a:xfrm>
            <a:off x="6675120" y="1828800"/>
            <a:ext cx="4937760" cy="23774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903720" y="2011680"/>
            <a:ext cx="4480560" cy="2103120"/>
          </a:xfrm>
          <a:prstGeom prst="rect">
            <a:avLst/>
          </a:prstGeom>
          <a:noFill/>
        </p:spPr>
        <p:txBody>
          <a:bodyPr wrap="square" anchor="t" lIns="45720" rIns="45720">
            <a:spAutoFit/>
          </a:bodyPr>
          <a:lstStyle/>
          <a:p>
            <a:pPr algn="l">
              <a:spcAft>
                <a:spcPts val="600"/>
              </a:spcAft>
            </a:pPr>
            <a:r>
              <a:rPr sz="1600" b="1">
                <a:solidFill>
                  <a:srgbClr val="124DEC"/>
                </a:solidFill>
                <a:latin typeface="Arial"/>
              </a:rPr>
              <a:t>Caio</a:t>
            </a:r>
          </a:p>
          <a:p>
            <a:pPr algn="l">
              <a:spcAft>
                <a:spcPts val="600"/>
              </a:spcAft>
            </a:pPr>
            <a:r>
              <a:rPr sz="1800" b="0">
                <a:solidFill>
                  <a:srgbClr val="142B46"/>
                </a:solidFill>
                <a:latin typeface="Arial"/>
              </a:rPr>
              <a:t>“Calma, Mateo. The sample makes the scene, I know. But “we credited them” isn’t a reason I can explain. Let’s check the license first.”</a:t>
            </a:r>
          </a:p>
        </p:txBody>
      </p:sp>
      <p:sp>
        <p:nvSpPr>
          <p:cNvPr id="8" name="TextBox 7"/>
          <p:cNvSpPr txBox="1"/>
          <p:nvPr/>
        </p:nvSpPr>
        <p:spPr>
          <a:xfrm>
            <a:off x="6675120" y="4480560"/>
            <a:ext cx="4937760" cy="1463040"/>
          </a:xfrm>
          <a:prstGeom prst="rect">
            <a:avLst/>
          </a:prstGeom>
          <a:noFill/>
        </p:spPr>
        <p:txBody>
          <a:bodyPr wrap="square" anchor="t" lIns="45720" rIns="45720">
            <a:spAutoFit/>
          </a:bodyPr>
          <a:lstStyle/>
          <a:p>
            <a:pPr algn="l">
              <a:spcAft>
                <a:spcPts val="600"/>
              </a:spcAft>
            </a:pPr>
            <a:r>
              <a:rPr sz="1400" b="0">
                <a:solidFill>
                  <a:srgbClr val="124DEC"/>
                </a:solidFill>
                <a:latin typeface="Arial"/>
              </a:rPr>
              <a:t>Speaker notes: in one sentence, say what happened. Then say what we still don’t know.</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The evidence</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What we can actually look at</a:t>
            </a:r>
          </a:p>
        </p:txBody>
      </p:sp>
      <p:sp>
        <p:nvSpPr>
          <p:cNvPr id="5" name="Rounded Rectangle 4"/>
          <p:cNvSpPr/>
          <p:nvPr/>
        </p:nvSpPr>
        <p:spPr>
          <a:xfrm>
            <a:off x="54864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Draft · fictional case material</a:t>
            </a:r>
          </a:p>
          <a:p>
            <a:pPr algn="l">
              <a:spcAft>
                <a:spcPts val="600"/>
              </a:spcAft>
            </a:pPr>
            <a:r>
              <a:rPr sz="1600" b="1">
                <a:solidFill>
                  <a:srgbClr val="124DEC"/>
                </a:solidFill>
                <a:latin typeface="Arial"/>
              </a:rPr>
              <a:t>Caio’s rough cut with the sampled track</a:t>
            </a:r>
          </a:p>
          <a:p>
            <a:pPr algn="l">
              <a:spcAft>
                <a:spcPts val="600"/>
              </a:spcAft>
            </a:pPr>
            <a:r>
              <a:rPr sz="1500" b="0">
                <a:solidFill>
                  <a:srgbClr val="142B46"/>
                </a:solidFill>
                <a:latin typeface="Arial"/>
              </a:rPr>
              <a:t>Which parts of this cut did the crew not make?</a:t>
            </a:r>
          </a:p>
          <a:p>
            <a:pPr algn="l">
              <a:spcAft>
                <a:spcPts val="600"/>
              </a:spcAft>
            </a:pPr>
            <a:r>
              <a:rPr sz="1300" b="1">
                <a:solidFill>
                  <a:srgbClr val="124DEC"/>
                </a:solidFill>
                <a:latin typeface="Arial"/>
              </a:rPr>
              <a:t>Your note:</a:t>
            </a:r>
          </a:p>
        </p:txBody>
      </p:sp>
      <p:sp>
        <p:nvSpPr>
          <p:cNvPr id="7" name="Rounded Rectangle 6"/>
          <p:cNvSpPr/>
          <p:nvPr/>
        </p:nvSpPr>
        <p:spPr>
          <a:xfrm>
            <a:off x="434340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2628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Chat · fictional case material</a:t>
            </a:r>
          </a:p>
          <a:p>
            <a:pPr algn="l">
              <a:spcAft>
                <a:spcPts val="600"/>
              </a:spcAft>
            </a:pPr>
            <a:r>
              <a:rPr sz="1600" b="1">
                <a:solidFill>
                  <a:srgbClr val="124DEC"/>
                </a:solidFill>
                <a:latin typeface="Arial"/>
              </a:rPr>
              <a:t>Mateo: “we’ll credit them, post tonight?”</a:t>
            </a:r>
          </a:p>
          <a:p>
            <a:pPr algn="l">
              <a:spcAft>
                <a:spcPts val="600"/>
              </a:spcAft>
            </a:pPr>
            <a:r>
              <a:rPr sz="1500" b="0">
                <a:solidFill>
                  <a:srgbClr val="142B46"/>
                </a:solidFill>
                <a:latin typeface="Arial"/>
              </a:rPr>
              <a:t>Which question does credit answer, and which doesn’t it?</a:t>
            </a:r>
          </a:p>
          <a:p>
            <a:pPr algn="l">
              <a:spcAft>
                <a:spcPts val="600"/>
              </a:spcAft>
            </a:pPr>
            <a:r>
              <a:rPr sz="1300" b="1">
                <a:solidFill>
                  <a:srgbClr val="124DEC"/>
                </a:solidFill>
                <a:latin typeface="Arial"/>
              </a:rPr>
              <a:t>Your note:</a:t>
            </a:r>
          </a:p>
        </p:txBody>
      </p:sp>
      <p:sp>
        <p:nvSpPr>
          <p:cNvPr id="9" name="Rounded Rectangle 8"/>
          <p:cNvSpPr/>
          <p:nvPr/>
        </p:nvSpPr>
        <p:spPr>
          <a:xfrm>
            <a:off x="813816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32104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Form · fictional case material</a:t>
            </a:r>
          </a:p>
          <a:p>
            <a:pPr algn="l">
              <a:spcAft>
                <a:spcPts val="600"/>
              </a:spcAft>
            </a:pPr>
            <a:r>
              <a:rPr sz="1600" b="1">
                <a:solidFill>
                  <a:srgbClr val="124DEC"/>
                </a:solidFill>
                <a:latin typeface="Arial"/>
              </a:rPr>
              <a:t>Rights log template</a:t>
            </a:r>
          </a:p>
          <a:p>
            <a:pPr algn="l">
              <a:spcAft>
                <a:spcPts val="600"/>
              </a:spcAft>
            </a:pPr>
            <a:r>
              <a:rPr sz="1500" b="0">
                <a:solidFill>
                  <a:srgbClr val="142B46"/>
                </a:solidFill>
                <a:latin typeface="Arial"/>
              </a:rPr>
              <a:t>What goes in the permission column for each clip?</a:t>
            </a:r>
          </a:p>
          <a:p>
            <a:pPr algn="l">
              <a:spcAft>
                <a:spcPts val="600"/>
              </a:spcAft>
            </a:pPr>
            <a:r>
              <a:rPr sz="1300" b="1">
                <a:solidFill>
                  <a:srgbClr val="124DEC"/>
                </a:solidFill>
                <a:latin typeface="Arial"/>
              </a:rPr>
              <a:t>Your note: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Words that do the work</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Say it plainly</a:t>
            </a:r>
          </a:p>
        </p:txBody>
      </p:sp>
      <p:sp>
        <p:nvSpPr>
          <p:cNvPr id="5" name="Rounded Rectangle 4"/>
          <p:cNvSpPr/>
          <p:nvPr/>
        </p:nvSpPr>
        <p:spPr>
          <a:xfrm>
            <a:off x="548640" y="182880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96596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Copyright  ·  Derechos de autor</a:t>
            </a:r>
          </a:p>
          <a:p>
            <a:pPr algn="l">
              <a:spcAft>
                <a:spcPts val="600"/>
              </a:spcAft>
            </a:pPr>
            <a:r>
              <a:rPr sz="1600" b="0">
                <a:solidFill>
                  <a:srgbClr val="142B46"/>
                </a:solidFill>
                <a:latin typeface="Arial"/>
              </a:rPr>
              <a:t>U.S. legal protection that automatically covers original creative work once it’s fixed, like recorded or written down.</a:t>
            </a:r>
          </a:p>
        </p:txBody>
      </p:sp>
      <p:sp>
        <p:nvSpPr>
          <p:cNvPr id="7" name="Rounded Rectangle 6"/>
          <p:cNvSpPr/>
          <p:nvPr/>
        </p:nvSpPr>
        <p:spPr>
          <a:xfrm>
            <a:off x="6217920" y="182880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0" y="196596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Attribution  ·  Atribución</a:t>
            </a:r>
          </a:p>
          <a:p>
            <a:pPr algn="l">
              <a:spcAft>
                <a:spcPts val="600"/>
              </a:spcAft>
            </a:pPr>
            <a:r>
              <a:rPr sz="1600" b="0">
                <a:solidFill>
                  <a:srgbClr val="142B46"/>
                </a:solidFill>
                <a:latin typeface="Arial"/>
              </a:rPr>
              <a:t>Naming or crediting the source.</a:t>
            </a:r>
          </a:p>
        </p:txBody>
      </p:sp>
      <p:sp>
        <p:nvSpPr>
          <p:cNvPr id="9" name="Rounded Rectangle 8"/>
          <p:cNvSpPr/>
          <p:nvPr/>
        </p:nvSpPr>
        <p:spPr>
          <a:xfrm>
            <a:off x="548640" y="402336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416052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License  ·  Licencia</a:t>
            </a:r>
          </a:p>
          <a:p>
            <a:pPr algn="l">
              <a:spcAft>
                <a:spcPts val="600"/>
              </a:spcAft>
            </a:pPr>
            <a:r>
              <a:rPr sz="1600" b="0">
                <a:solidFill>
                  <a:srgbClr val="142B46"/>
                </a:solidFill>
                <a:latin typeface="Arial"/>
              </a:rPr>
              <a:t>Permission to use a work under specific terms.</a:t>
            </a:r>
          </a:p>
        </p:txBody>
      </p:sp>
      <p:sp>
        <p:nvSpPr>
          <p:cNvPr id="11" name="Rounded Rectangle 10"/>
          <p:cNvSpPr/>
          <p:nvPr/>
        </p:nvSpPr>
        <p:spPr>
          <a:xfrm>
            <a:off x="6217920" y="402336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0" y="416052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Fair use  ·  Uso justo</a:t>
            </a:r>
          </a:p>
          <a:p>
            <a:pPr algn="l">
              <a:spcAft>
                <a:spcPts val="600"/>
              </a:spcAft>
            </a:pPr>
            <a:r>
              <a:rPr sz="1600" b="0">
                <a:solidFill>
                  <a:srgbClr val="142B46"/>
                </a:solidFill>
                <a:latin typeface="Arial"/>
              </a:rPr>
              <a:t>A U.S. doctrine allowing some unlicensed uses, judged case by case on four factors.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DC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Your call</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If you credit the artist, can you use their track in your film?</a:t>
            </a:r>
          </a:p>
        </p:txBody>
      </p:sp>
      <p:sp>
        <p:nvSpPr>
          <p:cNvPr id="5" name="Rounded Rectangle 4"/>
          <p:cNvSpPr/>
          <p:nvPr/>
        </p:nvSpPr>
        <p:spPr>
          <a:xfrm>
            <a:off x="548640" y="210312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219456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My claim</a:t>
            </a:r>
          </a:p>
          <a:p>
            <a:pPr algn="l">
              <a:spcAft>
                <a:spcPts val="600"/>
              </a:spcAft>
            </a:pPr>
            <a:r>
              <a:rPr sz="1800" b="0">
                <a:solidFill>
                  <a:srgbClr val="142B46"/>
                </a:solidFill>
                <a:latin typeface="Arial"/>
              </a:rPr>
              <a:t>Type here.</a:t>
            </a:r>
          </a:p>
        </p:txBody>
      </p:sp>
      <p:sp>
        <p:nvSpPr>
          <p:cNvPr id="7" name="Rounded Rectangle 6"/>
          <p:cNvSpPr/>
          <p:nvPr/>
        </p:nvSpPr>
        <p:spPr>
          <a:xfrm>
            <a:off x="548640" y="356616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365760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Because the evidence shows…</a:t>
            </a:r>
          </a:p>
          <a:p>
            <a:pPr algn="l">
              <a:spcAft>
                <a:spcPts val="600"/>
              </a:spcAft>
            </a:pPr>
            <a:r>
              <a:rPr sz="1800" b="0">
                <a:solidFill>
                  <a:srgbClr val="142B46"/>
                </a:solidFill>
                <a:latin typeface="Arial"/>
              </a:rPr>
              <a:t>Type here.</a:t>
            </a:r>
          </a:p>
        </p:txBody>
      </p:sp>
      <p:sp>
        <p:nvSpPr>
          <p:cNvPr id="9" name="Rounded Rectangle 8"/>
          <p:cNvSpPr/>
          <p:nvPr/>
        </p:nvSpPr>
        <p:spPr>
          <a:xfrm>
            <a:off x="548640" y="502920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12064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Who lives with this choice</a:t>
            </a:r>
          </a:p>
          <a:p>
            <a:pPr algn="l">
              <a:spcAft>
                <a:spcPts val="600"/>
              </a:spcAft>
            </a:pPr>
            <a:r>
              <a:rPr sz="1800" b="0">
                <a:solidFill>
                  <a:srgbClr val="142B46"/>
                </a:solidFill>
                <a:latin typeface="Arial"/>
              </a:rPr>
              <a:t>Type here.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4D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Take it off the page</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FFFDF6"/>
                </a:solidFill>
                <a:latin typeface="Arial"/>
              </a:rPr>
              <a:t>Start a rights log for your next project.</a:t>
            </a:r>
          </a:p>
        </p:txBody>
      </p:sp>
      <p:sp>
        <p:nvSpPr>
          <p:cNvPr id="5" name="TextBox 4"/>
          <p:cNvSpPr txBox="1"/>
          <p:nvPr/>
        </p:nvSpPr>
        <p:spPr>
          <a:xfrm>
            <a:off x="548640" y="2011680"/>
            <a:ext cx="10972800" cy="4114800"/>
          </a:xfrm>
          <a:prstGeom prst="rect">
            <a:avLst/>
          </a:prstGeom>
          <a:noFill/>
        </p:spPr>
        <p:txBody>
          <a:bodyPr wrap="square" anchor="t" lIns="45720" rIns="45720">
            <a:spAutoFit/>
          </a:bodyPr>
          <a:lstStyle/>
          <a:p>
            <a:pPr algn="l">
              <a:spcAft>
                <a:spcPts val="600"/>
              </a:spcAft>
            </a:pPr>
            <a:r>
              <a:rPr sz="2000" b="0">
                <a:solidFill>
                  <a:srgbClr val="FFFDF6"/>
                </a:solidFill>
                <a:latin typeface="Arial"/>
              </a:rPr>
              <a:t>1. List every outside clip, image, sound and quote before you edit</a:t>
            </a:r>
          </a:p>
          <a:p>
            <a:pPr algn="l">
              <a:spcAft>
                <a:spcPts val="600"/>
              </a:spcAft>
            </a:pPr>
            <a:r>
              <a:rPr sz="2000" b="0">
                <a:solidFill>
                  <a:srgbClr val="FFFDF6"/>
                </a:solidFill>
                <a:latin typeface="Arial"/>
              </a:rPr>
              <a:t>2. Record the source and the license or permission for each</a:t>
            </a:r>
          </a:p>
          <a:p>
            <a:pPr algn="l">
              <a:spcAft>
                <a:spcPts val="600"/>
              </a:spcAft>
            </a:pPr>
            <a:r>
              <a:rPr sz="2000" b="0">
                <a:solidFill>
                  <a:srgbClr val="FFFDF6"/>
                </a:solidFill>
                <a:latin typeface="Arial"/>
              </a:rPr>
              <a:t>3. Use your school’s licensed media or openly licensed libraries when you can</a:t>
            </a:r>
          </a:p>
          <a:p>
            <a:pPr algn="l">
              <a:spcAft>
                <a:spcPts val="600"/>
              </a:spcAft>
            </a:pPr>
            <a:r>
              <a:rPr sz="2000" b="0">
                <a:solidFill>
                  <a:srgbClr val="FFFDF6"/>
                </a:solidFill>
                <a:latin typeface="Arial"/>
              </a:rPr>
              <a:t>4. Ask your media teacher or librarian about uses you’re unsure of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Real sources</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Check it yourself</a:t>
            </a:r>
          </a:p>
        </p:txBody>
      </p:sp>
      <p:sp>
        <p:nvSpPr>
          <p:cNvPr id="5" name="TextBox 4"/>
          <p:cNvSpPr txBox="1"/>
          <p:nvPr/>
        </p:nvSpPr>
        <p:spPr>
          <a:xfrm>
            <a:off x="548640" y="1828800"/>
            <a:ext cx="11064240" cy="4572000"/>
          </a:xfrm>
          <a:prstGeom prst="rect">
            <a:avLst/>
          </a:prstGeom>
          <a:noFill/>
        </p:spPr>
        <p:txBody>
          <a:bodyPr wrap="square" anchor="t" lIns="45720" rIns="45720">
            <a:spAutoFit/>
          </a:bodyPr>
          <a:lstStyle/>
          <a:p>
            <a:pPr algn="l">
              <a:spcAft>
                <a:spcPts val="600"/>
              </a:spcAft>
            </a:pPr>
            <a:r>
              <a:rPr sz="1500" b="1">
                <a:solidFill>
                  <a:srgbClr val="142B46"/>
                </a:solidFill>
                <a:latin typeface="Arial"/>
              </a:rPr>
              <a:t>Copyright, Exceptions, and Fair Use: Crash Course Intellectual Property #3 (CrashCourse (YouTube), 2015-05-07)</a:t>
            </a:r>
          </a:p>
          <a:p>
            <a:pPr algn="l">
              <a:spcAft>
                <a:spcPts val="600"/>
              </a:spcAft>
            </a:pPr>
            <a:r>
              <a:rPr sz="1200" b="0">
                <a:solidFill>
                  <a:srgbClr val="124DEC"/>
                </a:solidFill>
                <a:latin typeface="Arial"/>
              </a:rPr>
              <a:t>https://www.youtube.com/watch?v=Q_9O8J9skL0</a:t>
            </a:r>
          </a:p>
          <a:p>
            <a:pPr algn="l">
              <a:spcAft>
                <a:spcPts val="600"/>
              </a:spcAft>
            </a:pPr>
            <a:r>
              <a:rPr sz="1500" b="1">
                <a:solidFill>
                  <a:srgbClr val="142B46"/>
                </a:solidFill>
                <a:latin typeface="Arial"/>
              </a:rPr>
              <a:t>Supreme Court sides against Andy Warhol Foundation in copyright infringement case (NPR, 2023-05-18)</a:t>
            </a:r>
          </a:p>
          <a:p>
            <a:pPr algn="l">
              <a:spcAft>
                <a:spcPts val="600"/>
              </a:spcAft>
            </a:pPr>
            <a:r>
              <a:rPr sz="1200" b="0">
                <a:solidFill>
                  <a:srgbClr val="124DEC"/>
                </a:solidFill>
                <a:latin typeface="Arial"/>
              </a:rPr>
              <a:t>https://www.npr.org/2023/05/18/1176881182/supreme-court-sides-against-andy-warhol-foundation-in-copyright-infringement-cas</a:t>
            </a:r>
          </a:p>
          <a:p>
            <a:pPr algn="l">
              <a:spcAft>
                <a:spcPts val="600"/>
              </a:spcAft>
            </a:pPr>
            <a:r>
              <a:rPr sz="1500" b="1">
                <a:solidFill>
                  <a:srgbClr val="142B46"/>
                </a:solidFill>
                <a:latin typeface="Arial"/>
              </a:rPr>
              <a:t>TikTok removes music from UMG artists, including Olivia Rodrigo and Taylor Swift (NPR, 2024-02-01)</a:t>
            </a:r>
          </a:p>
          <a:p>
            <a:pPr algn="l">
              <a:spcAft>
                <a:spcPts val="600"/>
              </a:spcAft>
            </a:pPr>
            <a:r>
              <a:rPr sz="1200" b="0">
                <a:solidFill>
                  <a:srgbClr val="124DEC"/>
                </a:solidFill>
                <a:latin typeface="Arial"/>
              </a:rPr>
              <a:t>https://www.npr.org/2024/02/01/1228333611/tiktok-removes-music-from-umg-artists-including-olivia-rodrigo-and-taylor-swift</a:t>
            </a:r>
          </a:p>
          <a:p>
            <a:pPr algn="l">
              <a:spcAft>
                <a:spcPts val="600"/>
              </a:spcAft>
            </a:pPr>
            <a:r>
              <a:rPr sz="1500" b="1">
                <a:solidFill>
                  <a:srgbClr val="142B46"/>
                </a:solidFill>
                <a:latin typeface="Arial"/>
              </a:rPr>
              <a:t>How Universal's licensing pullout is affecting music on TikTok (The Christian Science Monitor, 2024-02-06)</a:t>
            </a:r>
          </a:p>
          <a:p>
            <a:pPr algn="l">
              <a:spcAft>
                <a:spcPts val="600"/>
              </a:spcAft>
            </a:pPr>
            <a:r>
              <a:rPr sz="1200" b="0">
                <a:solidFill>
                  <a:srgbClr val="124DEC"/>
                </a:solidFill>
                <a:latin typeface="Arial"/>
              </a:rPr>
              <a:t>https://www.csmonitor.com/Arts-Culture/Music/2024/0206/TikTok-and-a-major-label-are-in-a-standoff.-How-does-this-song-end</a:t>
            </a:r>
          </a:p>
          <a:p>
            <a:pPr algn="l">
              <a:spcAft>
                <a:spcPts val="600"/>
              </a:spcAft>
            </a:pPr>
            <a:r>
              <a:rPr sz="1500" b="1">
                <a:solidFill>
                  <a:srgbClr val="142B46"/>
                </a:solidFill>
                <a:latin typeface="Arial"/>
              </a:rPr>
              <a:t>What Happened When TikTok Songs Went Silent for Three Months (Harvard Business School Working Knowledge, 2025-03-05)</a:t>
            </a:r>
          </a:p>
          <a:p>
            <a:pPr algn="l">
              <a:spcAft>
                <a:spcPts val="600"/>
              </a:spcAft>
            </a:pPr>
            <a:r>
              <a:rPr sz="1200" b="0">
                <a:solidFill>
                  <a:srgbClr val="124DEC"/>
                </a:solidFill>
                <a:latin typeface="Arial"/>
              </a:rPr>
              <a:t>https://www.library.hbs.edu/working-knowledge/what-happened-when-tiktok-songs-went-silent-for-three-months</a:t>
            </a:r>
          </a:p>
          <a:p>
            <a:pPr algn="l">
              <a:spcAft>
                <a:spcPts val="600"/>
              </a:spcAft>
            </a:pPr>
            <a:r>
              <a:rPr sz="1500" b="1">
                <a:solidFill>
                  <a:srgbClr val="142B46"/>
                </a:solidFill>
                <a:latin typeface="Arial"/>
              </a:rPr>
              <a:t>Andy Warhol Found. for the Visual Arts, Inc. v. Goldsmith (Fair Use Index summary) (U.S. Copyright Office, 2023)</a:t>
            </a:r>
          </a:p>
          <a:p>
            <a:pPr algn="l">
              <a:spcAft>
                <a:spcPts val="600"/>
              </a:spcAft>
            </a:pPr>
            <a:r>
              <a:rPr sz="1200" b="0">
                <a:solidFill>
                  <a:srgbClr val="124DEC"/>
                </a:solidFill>
                <a:latin typeface="Arial"/>
              </a:rPr>
              <a:t>https://www.copyright.gov/fair-use/summaries/Andy-Warhol-Found-for-the-Visual-Arts-Inc-v-Goldsmith-143-S-Ct-1258-2023.pdf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