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jp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3931920"/>
            <a:ext cx="12191695" cy="2926080"/>
          </a:xfrm>
          <a:prstGeom prst="rect">
            <a:avLst/>
          </a:prstGeom>
          <a:solidFill>
            <a:srgbClr val="142B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4114800"/>
            <a:ext cx="10972800" cy="365760"/>
          </a:xfrm>
          <a:prstGeom prst="rect">
            <a:avLst/>
          </a:prstGeom>
          <a:noFill/>
        </p:spPr>
        <p:txBody>
          <a:bodyPr wrap="square" anchor="t" lIns="45720" rIns="45720">
            <a:spAutoFit/>
          </a:bodyPr>
          <a:lstStyle/>
          <a:p>
            <a:pPr algn="l">
              <a:spcAft>
                <a:spcPts val="600"/>
              </a:spcAft>
            </a:pPr>
            <a:r>
              <a:rPr sz="1400" b="1">
                <a:solidFill>
                  <a:srgbClr val="FFDC52"/>
                </a:solidFill>
                <a:latin typeface="Arial"/>
              </a:rPr>
              <a:t>No, Pero Why? · case starter deck</a:t>
            </a:r>
          </a:p>
        </p:txBody>
      </p:sp>
      <p:sp>
        <p:nvSpPr>
          <p:cNvPr id="5" name="TextBox 4"/>
          <p:cNvSpPr txBox="1"/>
          <p:nvPr/>
        </p:nvSpPr>
        <p:spPr>
          <a:xfrm>
            <a:off x="548640" y="4526280"/>
            <a:ext cx="10972800" cy="1005840"/>
          </a:xfrm>
          <a:prstGeom prst="rect">
            <a:avLst/>
          </a:prstGeom>
          <a:noFill/>
        </p:spPr>
        <p:txBody>
          <a:bodyPr wrap="square" anchor="t" lIns="45720" rIns="45720">
            <a:spAutoFit/>
          </a:bodyPr>
          <a:lstStyle/>
          <a:p>
            <a:pPr algn="l">
              <a:spcAft>
                <a:spcPts val="600"/>
              </a:spcAft>
            </a:pPr>
            <a:r>
              <a:rPr sz="4000" b="1">
                <a:solidFill>
                  <a:srgbClr val="FFFDF6"/>
                </a:solidFill>
                <a:latin typeface="Arial"/>
              </a:rPr>
              <a:t>A protest is not one legal question</a:t>
            </a:r>
          </a:p>
        </p:txBody>
      </p:sp>
      <p:sp>
        <p:nvSpPr>
          <p:cNvPr id="6" name="TextBox 5"/>
          <p:cNvSpPr txBox="1"/>
          <p:nvPr/>
        </p:nvSpPr>
        <p:spPr>
          <a:xfrm>
            <a:off x="548640" y="5532120"/>
            <a:ext cx="10972800" cy="914400"/>
          </a:xfrm>
          <a:prstGeom prst="rect">
            <a:avLst/>
          </a:prstGeom>
          <a:noFill/>
        </p:spPr>
        <p:txBody>
          <a:bodyPr wrap="square" anchor="t" lIns="45720" rIns="45720">
            <a:spAutoFit/>
          </a:bodyPr>
          <a:lstStyle/>
          <a:p>
            <a:pPr algn="l">
              <a:spcAft>
                <a:spcPts val="600"/>
              </a:spcAft>
            </a:pPr>
            <a:r>
              <a:rPr sz="2200" b="0">
                <a:solidFill>
                  <a:srgbClr val="FFFDF6"/>
                </a:solidFill>
                <a:latin typeface="Arial"/>
              </a:rPr>
              <a:t>When does a school get to limit what students say?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moment</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happened, and why it matters</a:t>
            </a:r>
          </a:p>
        </p:txBody>
      </p:sp>
      <p:sp>
        <p:nvSpPr>
          <p:cNvPr id="5" name="TextBox 4"/>
          <p:cNvSpPr txBox="1"/>
          <p:nvPr/>
        </p:nvSpPr>
        <p:spPr>
          <a:xfrm>
            <a:off x="548640" y="1828800"/>
            <a:ext cx="5669280" cy="4114800"/>
          </a:xfrm>
          <a:prstGeom prst="rect">
            <a:avLst/>
          </a:prstGeom>
          <a:noFill/>
        </p:spPr>
        <p:txBody>
          <a:bodyPr wrap="square" anchor="t" lIns="45720" rIns="45720">
            <a:spAutoFit/>
          </a:bodyPr>
          <a:lstStyle/>
          <a:p>
            <a:pPr algn="l">
              <a:spcAft>
                <a:spcPts val="600"/>
              </a:spcAft>
            </a:pPr>
            <a:r>
              <a:rPr sz="2000" b="0">
                <a:solidFill>
                  <a:srgbClr val="142B46"/>
                </a:solidFill>
                <a:latin typeface="Arial"/>
              </a:rPr>
              <a:t>Students speak up at school through shirts, posters, walkouts and posts, and they often hear either “you have free speech” or “you have no rights here.” Both are too simple, and knowing how precedent really works helps students speak effectively without walking into avoidable trouble.</a:t>
            </a:r>
          </a:p>
        </p:txBody>
      </p:sp>
      <p:sp>
        <p:nvSpPr>
          <p:cNvPr id="6" name="Rounded Rectangle 5"/>
          <p:cNvSpPr/>
          <p:nvPr/>
        </p:nvSpPr>
        <p:spPr>
          <a:xfrm>
            <a:off x="6675120" y="1828800"/>
            <a:ext cx="4937760" cy="23774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903720" y="2011680"/>
            <a:ext cx="4480560" cy="2103120"/>
          </a:xfrm>
          <a:prstGeom prst="rect">
            <a:avLst/>
          </a:prstGeom>
          <a:noFill/>
        </p:spPr>
        <p:txBody>
          <a:bodyPr wrap="square" anchor="t" lIns="45720" rIns="45720">
            <a:spAutoFit/>
          </a:bodyPr>
          <a:lstStyle/>
          <a:p>
            <a:pPr algn="l">
              <a:spcAft>
                <a:spcPts val="600"/>
              </a:spcAft>
            </a:pPr>
            <a:r>
              <a:rPr sz="1600" b="1">
                <a:solidFill>
                  <a:srgbClr val="124DEC"/>
                </a:solidFill>
                <a:latin typeface="Arial"/>
              </a:rPr>
              <a:t>Mari</a:t>
            </a:r>
          </a:p>
          <a:p>
            <a:pPr algn="l">
              <a:spcAft>
                <a:spcPts val="600"/>
              </a:spcAft>
            </a:pPr>
            <a:r>
              <a:rPr sz="1800" b="0">
                <a:solidFill>
                  <a:srgbClr val="142B46"/>
                </a:solidFill>
                <a:latin typeface="Arial"/>
              </a:rPr>
              <a:t>“Mira, the feeling is real. But “free speech, end of story” isn’t a fact pattern. What happened, where, and under whose rule?”</a:t>
            </a:r>
          </a:p>
        </p:txBody>
      </p:sp>
      <p:sp>
        <p:nvSpPr>
          <p:cNvPr id="8" name="TextBox 7"/>
          <p:cNvSpPr txBox="1"/>
          <p:nvPr/>
        </p:nvSpPr>
        <p:spPr>
          <a:xfrm>
            <a:off x="6675120" y="4480560"/>
            <a:ext cx="4937760" cy="1463040"/>
          </a:xfrm>
          <a:prstGeom prst="rect">
            <a:avLst/>
          </a:prstGeom>
          <a:noFill/>
        </p:spPr>
        <p:txBody>
          <a:bodyPr wrap="square" anchor="t" lIns="45720" rIns="45720">
            <a:spAutoFit/>
          </a:bodyPr>
          <a:lstStyle/>
          <a:p>
            <a:pPr algn="l">
              <a:spcAft>
                <a:spcPts val="600"/>
              </a:spcAft>
            </a:pPr>
            <a:r>
              <a:rPr sz="1400" b="0">
                <a:solidFill>
                  <a:srgbClr val="124DEC"/>
                </a:solidFill>
                <a:latin typeface="Arial"/>
              </a:rPr>
              <a:t>Speaker notes: in one sentence, say what happened. Then say what we still don’t know.</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The evidence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What we can actually look at</a:t>
            </a:r>
          </a:p>
        </p:txBody>
      </p:sp>
      <p:sp>
        <p:nvSpPr>
          <p:cNvPr id="5" name="Rounded Rectangle 4"/>
          <p:cNvSpPr/>
          <p:nvPr/>
        </p:nvSpPr>
        <p:spPr>
          <a:xfrm>
            <a:off x="54864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Draft · fictional case material</a:t>
            </a:r>
          </a:p>
          <a:p>
            <a:pPr algn="l">
              <a:spcAft>
                <a:spcPts val="600"/>
              </a:spcAft>
            </a:pPr>
            <a:r>
              <a:rPr sz="1600" b="1">
                <a:solidFill>
                  <a:srgbClr val="124DEC"/>
                </a:solidFill>
                <a:latin typeface="Arial"/>
              </a:rPr>
              <a:t>Anika’s poster, first version</a:t>
            </a:r>
          </a:p>
          <a:p>
            <a:pPr algn="l">
              <a:spcAft>
                <a:spcPts val="600"/>
              </a:spcAft>
            </a:pPr>
            <a:r>
              <a:rPr sz="1500" b="0">
                <a:solidFill>
                  <a:srgbClr val="142B46"/>
                </a:solidFill>
                <a:latin typeface="Arial"/>
              </a:rPr>
              <a:t>Who does this poster look like it comes from?</a:t>
            </a:r>
          </a:p>
          <a:p>
            <a:pPr algn="l">
              <a:spcAft>
                <a:spcPts val="600"/>
              </a:spcAft>
            </a:pPr>
            <a:r>
              <a:rPr sz="1300" b="1">
                <a:solidFill>
                  <a:srgbClr val="124DEC"/>
                </a:solidFill>
                <a:latin typeface="Arial"/>
              </a:rPr>
              <a:t>Your note:</a:t>
            </a:r>
          </a:p>
        </p:txBody>
      </p:sp>
      <p:sp>
        <p:nvSpPr>
          <p:cNvPr id="7" name="Rounded Rectangle 6"/>
          <p:cNvSpPr/>
          <p:nvPr/>
        </p:nvSpPr>
        <p:spPr>
          <a:xfrm>
            <a:off x="434340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2628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Notice · fictional case material</a:t>
            </a:r>
          </a:p>
          <a:p>
            <a:pPr algn="l">
              <a:spcAft>
                <a:spcPts val="600"/>
              </a:spcAft>
            </a:pPr>
            <a:r>
              <a:rPr sz="1600" b="1">
                <a:solidFill>
                  <a:srgbClr val="124DEC"/>
                </a:solidFill>
                <a:latin typeface="Arial"/>
              </a:rPr>
              <a:t>Student handbook: posting policy</a:t>
            </a:r>
          </a:p>
          <a:p>
            <a:pPr algn="l">
              <a:spcAft>
                <a:spcPts val="600"/>
              </a:spcAft>
            </a:pPr>
            <a:r>
              <a:rPr sz="1500" b="0">
                <a:solidFill>
                  <a:srgbClr val="142B46"/>
                </a:solidFill>
                <a:latin typeface="Arial"/>
              </a:rPr>
              <a:t>Where are student posters allowed, and who approves them?</a:t>
            </a:r>
          </a:p>
          <a:p>
            <a:pPr algn="l">
              <a:spcAft>
                <a:spcPts val="600"/>
              </a:spcAft>
            </a:pPr>
            <a:r>
              <a:rPr sz="1300" b="1">
                <a:solidFill>
                  <a:srgbClr val="124DEC"/>
                </a:solidFill>
                <a:latin typeface="Arial"/>
              </a:rPr>
              <a:t>Your note:</a:t>
            </a:r>
          </a:p>
        </p:txBody>
      </p:sp>
      <p:sp>
        <p:nvSpPr>
          <p:cNvPr id="9" name="Rounded Rectangle 8"/>
          <p:cNvSpPr/>
          <p:nvPr/>
        </p:nvSpPr>
        <p:spPr>
          <a:xfrm>
            <a:off x="8138160" y="1828800"/>
            <a:ext cx="3566160" cy="4206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321040" y="1965960"/>
            <a:ext cx="3200400" cy="3931920"/>
          </a:xfrm>
          <a:prstGeom prst="rect">
            <a:avLst/>
          </a:prstGeom>
          <a:noFill/>
        </p:spPr>
        <p:txBody>
          <a:bodyPr wrap="square" anchor="t" lIns="45720" rIns="45720">
            <a:spAutoFit/>
          </a:bodyPr>
          <a:lstStyle/>
          <a:p>
            <a:pPr algn="l">
              <a:spcAft>
                <a:spcPts val="600"/>
              </a:spcAft>
            </a:pPr>
            <a:r>
              <a:rPr sz="1200" b="1">
                <a:solidFill>
                  <a:srgbClr val="EE326C"/>
                </a:solidFill>
                <a:latin typeface="Arial"/>
              </a:rPr>
              <a:t>Chat · fictional case material</a:t>
            </a:r>
          </a:p>
          <a:p>
            <a:pPr algn="l">
              <a:spcAft>
                <a:spcPts val="600"/>
              </a:spcAft>
            </a:pPr>
            <a:r>
              <a:rPr sz="1600" b="1">
                <a:solidFill>
                  <a:srgbClr val="124DEC"/>
                </a:solidFill>
                <a:latin typeface="Arial"/>
              </a:rPr>
              <a:t>Group chat suggesting a walkout</a:t>
            </a:r>
          </a:p>
          <a:p>
            <a:pPr algn="l">
              <a:spcAft>
                <a:spcPts val="600"/>
              </a:spcAft>
            </a:pPr>
            <a:r>
              <a:rPr sz="1500" b="0">
                <a:solidFill>
                  <a:srgbClr val="142B46"/>
                </a:solidFill>
                <a:latin typeface="Arial"/>
              </a:rPr>
              <a:t>Which part is expression, and which is leaving class?</a:t>
            </a:r>
          </a:p>
          <a:p>
            <a:pPr algn="l">
              <a:spcAft>
                <a:spcPts val="600"/>
              </a:spcAft>
            </a:pPr>
            <a:r>
              <a:rPr sz="1300" b="1">
                <a:solidFill>
                  <a:srgbClr val="124DEC"/>
                </a:solidFill>
                <a:latin typeface="Arial"/>
              </a:rPr>
              <a:t>Your note: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Words that do the work</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Say it plainly</a:t>
            </a:r>
          </a:p>
        </p:txBody>
      </p:sp>
      <p:sp>
        <p:nvSpPr>
          <p:cNvPr id="5" name="Rounded Rectangle 4"/>
          <p:cNvSpPr/>
          <p:nvPr/>
        </p:nvSpPr>
        <p:spPr>
          <a:xfrm>
            <a:off x="54864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Precedent  ·  Precedente</a:t>
            </a:r>
          </a:p>
          <a:p>
            <a:pPr algn="l">
              <a:spcAft>
                <a:spcPts val="600"/>
              </a:spcAft>
            </a:pPr>
            <a:r>
              <a:rPr sz="1600" b="0">
                <a:solidFill>
                  <a:srgbClr val="142B46"/>
                </a:solidFill>
                <a:latin typeface="Arial"/>
              </a:rPr>
              <a:t>An earlier court decision that guides later cases with similar facts.</a:t>
            </a:r>
          </a:p>
        </p:txBody>
      </p:sp>
      <p:sp>
        <p:nvSpPr>
          <p:cNvPr id="7" name="Rounded Rectangle 6"/>
          <p:cNvSpPr/>
          <p:nvPr/>
        </p:nvSpPr>
        <p:spPr>
          <a:xfrm>
            <a:off x="6217920" y="182880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0" y="196596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Constitutional right  ·  Derecho constitucional</a:t>
            </a:r>
          </a:p>
          <a:p>
            <a:pPr algn="l">
              <a:spcAft>
                <a:spcPts val="600"/>
              </a:spcAft>
            </a:pPr>
            <a:r>
              <a:rPr sz="1600" b="0">
                <a:solidFill>
                  <a:srgbClr val="142B46"/>
                </a:solidFill>
                <a:latin typeface="Arial"/>
              </a:rPr>
              <a:t>A protection from the Constitution that limits what government, including public schools, can do.</a:t>
            </a:r>
          </a:p>
        </p:txBody>
      </p:sp>
      <p:sp>
        <p:nvSpPr>
          <p:cNvPr id="9" name="Rounded Rectangle 8"/>
          <p:cNvSpPr/>
          <p:nvPr/>
        </p:nvSpPr>
        <p:spPr>
          <a:xfrm>
            <a:off x="54864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Substantial disruption  ·  Perturbación sustancial</a:t>
            </a:r>
          </a:p>
          <a:p>
            <a:pPr algn="l">
              <a:spcAft>
                <a:spcPts val="600"/>
              </a:spcAft>
            </a:pPr>
            <a:r>
              <a:rPr sz="1600" b="0">
                <a:solidFill>
                  <a:srgbClr val="142B46"/>
                </a:solidFill>
                <a:latin typeface="Arial"/>
              </a:rPr>
              <a:t>Tinker’s test: a public school may limit student speech if it would substantially disrupt school or invade others’ rights.</a:t>
            </a:r>
          </a:p>
        </p:txBody>
      </p:sp>
      <p:sp>
        <p:nvSpPr>
          <p:cNvPr id="11" name="Rounded Rectangle 10"/>
          <p:cNvSpPr/>
          <p:nvPr/>
        </p:nvSpPr>
        <p:spPr>
          <a:xfrm>
            <a:off x="6217920" y="4023360"/>
            <a:ext cx="5394960" cy="192024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00800" y="4160520"/>
            <a:ext cx="5029200" cy="1737360"/>
          </a:xfrm>
          <a:prstGeom prst="rect">
            <a:avLst/>
          </a:prstGeom>
          <a:noFill/>
        </p:spPr>
        <p:txBody>
          <a:bodyPr wrap="square" anchor="t" lIns="45720" rIns="45720">
            <a:spAutoFit/>
          </a:bodyPr>
          <a:lstStyle/>
          <a:p>
            <a:pPr algn="l">
              <a:spcAft>
                <a:spcPts val="600"/>
              </a:spcAft>
            </a:pPr>
            <a:r>
              <a:rPr sz="1800" b="1">
                <a:solidFill>
                  <a:srgbClr val="124DEC"/>
                </a:solidFill>
                <a:latin typeface="Arial"/>
              </a:rPr>
              <a:t>School-sponsored speech  ·  Expresión patrocinada por la escuela</a:t>
            </a:r>
          </a:p>
          <a:p>
            <a:pPr algn="l">
              <a:spcAft>
                <a:spcPts val="600"/>
              </a:spcAft>
            </a:pPr>
            <a:r>
              <a:rPr sz="1600" b="0">
                <a:solidFill>
                  <a:srgbClr val="142B46"/>
                </a:solidFill>
                <a:latin typeface="Arial"/>
              </a:rPr>
              <a:t>Speech that looks like it comes from the school, which schools can regulate more (Hazelwood, 1988).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D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Your call</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When does a school get to limit what students say?</a:t>
            </a:r>
          </a:p>
        </p:txBody>
      </p:sp>
      <p:sp>
        <p:nvSpPr>
          <p:cNvPr id="5" name="Rounded Rectangle 4"/>
          <p:cNvSpPr/>
          <p:nvPr/>
        </p:nvSpPr>
        <p:spPr>
          <a:xfrm>
            <a:off x="548640" y="210312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31520" y="219456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My claim</a:t>
            </a:r>
          </a:p>
          <a:p>
            <a:pPr algn="l">
              <a:spcAft>
                <a:spcPts val="600"/>
              </a:spcAft>
            </a:pPr>
            <a:r>
              <a:rPr sz="1800" b="0">
                <a:solidFill>
                  <a:srgbClr val="142B46"/>
                </a:solidFill>
                <a:latin typeface="Arial"/>
              </a:rPr>
              <a:t>Type here.</a:t>
            </a:r>
          </a:p>
        </p:txBody>
      </p:sp>
      <p:sp>
        <p:nvSpPr>
          <p:cNvPr id="7" name="Rounded Rectangle 6"/>
          <p:cNvSpPr/>
          <p:nvPr/>
        </p:nvSpPr>
        <p:spPr>
          <a:xfrm>
            <a:off x="548640" y="356616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365760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Because the evidence shows…</a:t>
            </a:r>
          </a:p>
          <a:p>
            <a:pPr algn="l">
              <a:spcAft>
                <a:spcPts val="600"/>
              </a:spcAft>
            </a:pPr>
            <a:r>
              <a:rPr sz="1800" b="0">
                <a:solidFill>
                  <a:srgbClr val="142B46"/>
                </a:solidFill>
                <a:latin typeface="Arial"/>
              </a:rPr>
              <a:t>Type here.</a:t>
            </a:r>
          </a:p>
        </p:txBody>
      </p:sp>
      <p:sp>
        <p:nvSpPr>
          <p:cNvPr id="9" name="Rounded Rectangle 8"/>
          <p:cNvSpPr/>
          <p:nvPr/>
        </p:nvSpPr>
        <p:spPr>
          <a:xfrm>
            <a:off x="548640" y="5029200"/>
            <a:ext cx="11064240" cy="1280160"/>
          </a:xfrm>
          <a:prstGeom prst="roundRect">
            <a:avLst/>
          </a:prstGeom>
          <a:solidFill>
            <a:srgbClr val="FFFFFF"/>
          </a:solidFill>
          <a:ln w="28575">
            <a:solidFill>
              <a:srgbClr val="142B4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120640"/>
            <a:ext cx="10698480" cy="1097280"/>
          </a:xfrm>
          <a:prstGeom prst="rect">
            <a:avLst/>
          </a:prstGeom>
          <a:noFill/>
        </p:spPr>
        <p:txBody>
          <a:bodyPr wrap="square" anchor="t" lIns="45720" rIns="45720">
            <a:spAutoFit/>
          </a:bodyPr>
          <a:lstStyle/>
          <a:p>
            <a:pPr algn="l">
              <a:spcAft>
                <a:spcPts val="600"/>
              </a:spcAft>
            </a:pPr>
            <a:r>
              <a:rPr sz="1400" b="1">
                <a:solidFill>
                  <a:srgbClr val="EE326C"/>
                </a:solidFill>
                <a:latin typeface="Arial"/>
              </a:rPr>
              <a:t>Who lives with this choice</a:t>
            </a:r>
          </a:p>
          <a:p>
            <a:pPr algn="l">
              <a:spcAft>
                <a:spcPts val="600"/>
              </a:spcAft>
            </a:pPr>
            <a:r>
              <a:rPr sz="1800" b="0">
                <a:solidFill>
                  <a:srgbClr val="142B46"/>
                </a:solidFill>
                <a:latin typeface="Arial"/>
              </a:rPr>
              <a:t>Type here.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24D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Take it off the page</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FFFDF6"/>
                </a:solidFill>
                <a:latin typeface="Arial"/>
              </a:rPr>
              <a:t>Read your school’s expression policy before you print.</a:t>
            </a:r>
          </a:p>
        </p:txBody>
      </p:sp>
      <p:sp>
        <p:nvSpPr>
          <p:cNvPr id="5" name="TextBox 4"/>
          <p:cNvSpPr txBox="1"/>
          <p:nvPr/>
        </p:nvSpPr>
        <p:spPr>
          <a:xfrm>
            <a:off x="548640" y="2011680"/>
            <a:ext cx="10972800" cy="4114800"/>
          </a:xfrm>
          <a:prstGeom prst="rect">
            <a:avLst/>
          </a:prstGeom>
          <a:noFill/>
        </p:spPr>
        <p:txBody>
          <a:bodyPr wrap="square" anchor="t" lIns="45720" rIns="45720">
            <a:spAutoFit/>
          </a:bodyPr>
          <a:lstStyle/>
          <a:p>
            <a:pPr algn="l">
              <a:spcAft>
                <a:spcPts val="600"/>
              </a:spcAft>
            </a:pPr>
            <a:r>
              <a:rPr sz="2000" b="0">
                <a:solidFill>
                  <a:srgbClr val="FFFDF6"/>
                </a:solidFill>
                <a:latin typeface="Arial"/>
              </a:rPr>
              <a:t>1. Find your student handbook’s section on posting, dress or expression</a:t>
            </a:r>
          </a:p>
          <a:p>
            <a:pPr algn="l">
              <a:spcAft>
                <a:spcPts val="600"/>
              </a:spcAft>
            </a:pPr>
            <a:r>
              <a:rPr sz="2000" b="0">
                <a:solidFill>
                  <a:srgbClr val="FFFDF6"/>
                </a:solidFill>
                <a:latin typeface="Arial"/>
              </a:rPr>
              <a:t>2. Write down which spaces allow student posters and whether approval is needed</a:t>
            </a:r>
          </a:p>
          <a:p>
            <a:pPr algn="l">
              <a:spcAft>
                <a:spcPts val="600"/>
              </a:spcAft>
            </a:pPr>
            <a:r>
              <a:rPr sz="2000" b="0">
                <a:solidFill>
                  <a:srgbClr val="FFFDF6"/>
                </a:solidFill>
                <a:latin typeface="Arial"/>
              </a:rPr>
              <a:t>3. Make student-made materials clearly student-made, with no school logo</a:t>
            </a:r>
          </a:p>
          <a:p>
            <a:pPr algn="l">
              <a:spcAft>
                <a:spcPts val="600"/>
              </a:spcAft>
            </a:pPr>
            <a:r>
              <a:rPr sz="2000" b="0">
                <a:solidFill>
                  <a:srgbClr val="FFFDF6"/>
                </a:solidFill>
                <a:latin typeface="Arial"/>
              </a:rPr>
              <a:t>4. Bring questions to student council or an advisor before planning an action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D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10972800" cy="365760"/>
          </a:xfrm>
          <a:prstGeom prst="rect">
            <a:avLst/>
          </a:prstGeom>
          <a:noFill/>
        </p:spPr>
        <p:txBody>
          <a:bodyPr wrap="square" anchor="t" lIns="45720" rIns="45720">
            <a:spAutoFit/>
          </a:bodyPr>
          <a:lstStyle/>
          <a:p>
            <a:pPr algn="l">
              <a:spcAft>
                <a:spcPts val="600"/>
              </a:spcAft>
            </a:pPr>
            <a:r>
              <a:rPr sz="1400" b="1">
                <a:solidFill>
                  <a:srgbClr val="EE326C"/>
                </a:solidFill>
                <a:latin typeface="Arial"/>
              </a:rPr>
              <a:t>Real sources</a:t>
            </a:r>
          </a:p>
        </p:txBody>
      </p:sp>
      <p:sp>
        <p:nvSpPr>
          <p:cNvPr id="4" name="TextBox 3"/>
          <p:cNvSpPr txBox="1"/>
          <p:nvPr/>
        </p:nvSpPr>
        <p:spPr>
          <a:xfrm>
            <a:off x="548640" y="731520"/>
            <a:ext cx="10972800" cy="1097280"/>
          </a:xfrm>
          <a:prstGeom prst="rect">
            <a:avLst/>
          </a:prstGeom>
          <a:noFill/>
        </p:spPr>
        <p:txBody>
          <a:bodyPr wrap="square" anchor="t" lIns="45720" rIns="45720">
            <a:spAutoFit/>
          </a:bodyPr>
          <a:lstStyle/>
          <a:p>
            <a:pPr algn="l">
              <a:spcAft>
                <a:spcPts val="600"/>
              </a:spcAft>
            </a:pPr>
            <a:r>
              <a:rPr sz="3400" b="1">
                <a:solidFill>
                  <a:srgbClr val="142B46"/>
                </a:solidFill>
                <a:latin typeface="Arial"/>
              </a:rPr>
              <a:t>Check it yourself</a:t>
            </a:r>
          </a:p>
        </p:txBody>
      </p:sp>
      <p:sp>
        <p:nvSpPr>
          <p:cNvPr id="5" name="TextBox 4"/>
          <p:cNvSpPr txBox="1"/>
          <p:nvPr/>
        </p:nvSpPr>
        <p:spPr>
          <a:xfrm>
            <a:off x="548640" y="1828800"/>
            <a:ext cx="11064240" cy="4572000"/>
          </a:xfrm>
          <a:prstGeom prst="rect">
            <a:avLst/>
          </a:prstGeom>
          <a:noFill/>
        </p:spPr>
        <p:txBody>
          <a:bodyPr wrap="square" anchor="t" lIns="45720" rIns="45720">
            <a:spAutoFit/>
          </a:bodyPr>
          <a:lstStyle/>
          <a:p>
            <a:pPr algn="l">
              <a:spcAft>
                <a:spcPts val="600"/>
              </a:spcAft>
            </a:pPr>
            <a:r>
              <a:rPr sz="1500" b="1">
                <a:solidFill>
                  <a:srgbClr val="142B46"/>
                </a:solidFill>
                <a:latin typeface="Arial"/>
              </a:rPr>
              <a:t>Student free speech makes it to the Supreme Court in former high school cheerleader's case (PBS NewsHour, 2021-04-28)</a:t>
            </a:r>
          </a:p>
          <a:p>
            <a:pPr algn="l">
              <a:spcAft>
                <a:spcPts val="600"/>
              </a:spcAft>
            </a:pPr>
            <a:r>
              <a:rPr sz="1200" b="0">
                <a:solidFill>
                  <a:srgbClr val="124DEC"/>
                </a:solidFill>
                <a:latin typeface="Arial"/>
              </a:rPr>
              <a:t>https://www.pbs.org/newshour/show/student-free-speech-makes-it-to-the-supreme-court-in-former-high-school-cheerleaders-case</a:t>
            </a:r>
          </a:p>
          <a:p>
            <a:pPr algn="l">
              <a:spcAft>
                <a:spcPts val="600"/>
              </a:spcAft>
            </a:pPr>
            <a:r>
              <a:rPr sz="1500" b="1">
                <a:solidFill>
                  <a:srgbClr val="142B46"/>
                </a:solidFill>
                <a:latin typeface="Arial"/>
              </a:rPr>
              <a:t>Supreme Court rules in favor of cheerleader who published critical social media post in First Amendment case (PBS NewsHour (Associated Press), 2021-06-23)</a:t>
            </a:r>
          </a:p>
          <a:p>
            <a:pPr algn="l">
              <a:spcAft>
                <a:spcPts val="600"/>
              </a:spcAft>
            </a:pPr>
            <a:r>
              <a:rPr sz="1200" b="0">
                <a:solidFill>
                  <a:srgbClr val="124DEC"/>
                </a:solidFill>
                <a:latin typeface="Arial"/>
              </a:rPr>
              <a:t>https://www.pbs.org/newshour/politics/justices-rule-for-cheerleader-who-published-vulgar-social-media-post</a:t>
            </a:r>
          </a:p>
          <a:p>
            <a:pPr algn="l">
              <a:spcAft>
                <a:spcPts val="600"/>
              </a:spcAft>
            </a:pPr>
            <a:r>
              <a:rPr sz="1500" b="1">
                <a:solidFill>
                  <a:srgbClr val="142B46"/>
                </a:solidFill>
                <a:latin typeface="Arial"/>
              </a:rPr>
              <a:t>In a Win for Student Speech, Supreme Court Rules in Favor of the ‘Snapchat Cheerleader’ (EdSurge, 2021-06-23)</a:t>
            </a:r>
          </a:p>
          <a:p>
            <a:pPr algn="l">
              <a:spcAft>
                <a:spcPts val="600"/>
              </a:spcAft>
            </a:pPr>
            <a:r>
              <a:rPr sz="1200" b="0">
                <a:solidFill>
                  <a:srgbClr val="124DEC"/>
                </a:solidFill>
                <a:latin typeface="Arial"/>
              </a:rPr>
              <a:t>https://www.edsurge.com/news/2021-06-23-in-a-win-for-student-speech-supreme-court-rules-in-favor-of-the-snapchat-cheerleader</a:t>
            </a:r>
          </a:p>
          <a:p>
            <a:pPr algn="l">
              <a:spcAft>
                <a:spcPts val="600"/>
              </a:spcAft>
            </a:pPr>
            <a:r>
              <a:rPr sz="1500" b="1">
                <a:solidFill>
                  <a:srgbClr val="142B46"/>
                </a:solidFill>
                <a:latin typeface="Arial"/>
              </a:rPr>
              <a:t>A guide to your rights at Indiana protests, in the streets, and at school (WFYI Indianapolis Public Media, 2026-02-01)</a:t>
            </a:r>
          </a:p>
          <a:p>
            <a:pPr algn="l">
              <a:spcAft>
                <a:spcPts val="600"/>
              </a:spcAft>
            </a:pPr>
            <a:r>
              <a:rPr sz="1200" b="0">
                <a:solidFill>
                  <a:srgbClr val="124DEC"/>
                </a:solidFill>
                <a:latin typeface="Arial"/>
              </a:rPr>
              <a:t>https://www.wfyi.org/news/articles/indiana-protest-school-walkout-rights-guide</a:t>
            </a:r>
          </a:p>
          <a:p>
            <a:pPr algn="l">
              <a:spcAft>
                <a:spcPts val="600"/>
              </a:spcAft>
            </a:pPr>
            <a:r>
              <a:rPr sz="1500" b="1">
                <a:solidFill>
                  <a:srgbClr val="142B46"/>
                </a:solidFill>
                <a:latin typeface="Arial"/>
              </a:rPr>
              <a:t>Mahanoy Area School District v. B. L. (opinion) (Supreme Court of the United States, 2021-06-23)</a:t>
            </a:r>
          </a:p>
          <a:p>
            <a:pPr algn="l">
              <a:spcAft>
                <a:spcPts val="600"/>
              </a:spcAft>
            </a:pPr>
            <a:r>
              <a:rPr sz="1200" b="0">
                <a:solidFill>
                  <a:srgbClr val="124DEC"/>
                </a:solidFill>
                <a:latin typeface="Arial"/>
              </a:rPr>
              <a:t>https://www.supremecourt.gov/opinions/20pdf/20-255_g3bi.pdf</a:t>
            </a:r>
          </a:p>
          <a:p>
            <a:pPr algn="l">
              <a:spcAft>
                <a:spcPts val="600"/>
              </a:spcAft>
            </a:pPr>
            <a:r>
              <a:rPr sz="1500" b="1">
                <a:solidFill>
                  <a:srgbClr val="142B46"/>
                </a:solidFill>
                <a:latin typeface="Arial"/>
              </a:rPr>
              <a:t>Students’ Rights: Speech, Walkouts, and Other Protests (ACLU, 2018-02-27)</a:t>
            </a:r>
          </a:p>
          <a:p>
            <a:pPr algn="l">
              <a:spcAft>
                <a:spcPts val="600"/>
              </a:spcAft>
            </a:pPr>
            <a:r>
              <a:rPr sz="1200" b="0">
                <a:solidFill>
                  <a:srgbClr val="124DEC"/>
                </a:solidFill>
                <a:latin typeface="Arial"/>
              </a:rPr>
              <a:t>https://www.aclu.org/news/free-speech/students-rights-speech-walkouts-and-other-protests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