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3931920"/>
            <a:ext cx="12191695" cy="2926080"/>
          </a:xfrm>
          <a:prstGeom prst="rect">
            <a:avLst/>
          </a:prstGeom>
          <a:solidFill>
            <a:srgbClr val="142B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4114800"/>
            <a:ext cx="10972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FFDC52"/>
                </a:solidFill>
                <a:latin typeface="Arial"/>
              </a:rPr>
              <a:t>No, Pero Why? · case starter deck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4526280"/>
            <a:ext cx="10972800" cy="1005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4000" b="1">
                <a:solidFill>
                  <a:srgbClr val="FFFDF6"/>
                </a:solidFill>
                <a:latin typeface="Arial"/>
              </a:rPr>
              <a:t>Whose room is it, anyway?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532120"/>
            <a:ext cx="1097280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FFFDF6"/>
                </a:solidFill>
                <a:latin typeface="Arial"/>
              </a:rPr>
              <a:t>Who gets a say when a shared space changes?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D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The moment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097280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>
                <a:solidFill>
                  <a:srgbClr val="142B46"/>
                </a:solidFill>
                <a:latin typeface="Arial"/>
              </a:rPr>
              <a:t>What happened, and why it matters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828800"/>
            <a:ext cx="5669280" cy="41148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0">
                <a:solidFill>
                  <a:srgbClr val="142B46"/>
                </a:solidFill>
                <a:latin typeface="Arial"/>
              </a:rPr>
              <a:t>Libraries, rec centers and after-school rooms change hours and fees all the time, and those changes land hardest on people with the least flexible schedules. Learning to read a budget and ask the right decision-maker lets students defend a shared space without pretending money doesn’t matter.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675120" y="1828800"/>
            <a:ext cx="4937760" cy="237744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903720" y="2011680"/>
            <a:ext cx="4480560" cy="2103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24DEC"/>
                </a:solidFill>
                <a:latin typeface="Arial"/>
              </a:rPr>
              <a:t>Mari</a:t>
            </a:r>
          </a:p>
          <a:p>
            <a:pPr algn="l">
              <a:spcAft>
                <a:spcPts val="600"/>
              </a:spcAft>
            </a:pPr>
            <a:r>
              <a:rPr sz="1800" b="0">
                <a:solidFill>
                  <a:srgbClr val="142B46"/>
                </a:solidFill>
                <a:latin typeface="Arial"/>
              </a:rPr>
              <a:t>“Mira, “keep it free” doesn’t pay the person closing up, and I’m that person. So what’s our plan for the gap?”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75120" y="4480560"/>
            <a:ext cx="4937760" cy="1463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24DEC"/>
                </a:solidFill>
                <a:latin typeface="Arial"/>
              </a:rPr>
              <a:t>Speaker notes: in one sentence, say what happened. Then say what we still don’t know.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D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The evidence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097280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>
                <a:solidFill>
                  <a:srgbClr val="142B46"/>
                </a:solidFill>
                <a:latin typeface="Arial"/>
              </a:rPr>
              <a:t>What we can actually look at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3566160" cy="420624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965960"/>
            <a:ext cx="3200400" cy="39319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EE326C"/>
                </a:solidFill>
                <a:latin typeface="Arial"/>
              </a:rPr>
              <a:t>Agenda · fictional case material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124DEC"/>
                </a:solidFill>
                <a:latin typeface="Arial"/>
              </a:rPr>
              <a:t>Nonprofit board agenda: evening rentals</a:t>
            </a:r>
          </a:p>
          <a:p>
            <a:pPr algn="l">
              <a:spcAft>
                <a:spcPts val="600"/>
              </a:spcAft>
            </a:pPr>
            <a:r>
              <a:rPr sz="1500" b="0">
                <a:solidFill>
                  <a:srgbClr val="142B46"/>
                </a:solidFill>
                <a:latin typeface="Arial"/>
              </a:rPr>
              <a:t>Is this a vote or a discussion? How can you tell?</a:t>
            </a:r>
          </a:p>
          <a:p>
            <a:pPr algn="l">
              <a:spcAft>
                <a:spcPts val="600"/>
              </a:spcAft>
            </a:pPr>
            <a:r>
              <a:rPr sz="1300" b="1">
                <a:solidFill>
                  <a:srgbClr val="124DEC"/>
                </a:solidFill>
                <a:latin typeface="Arial"/>
              </a:rPr>
              <a:t>Your note: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3400" y="1828800"/>
            <a:ext cx="3566160" cy="420624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26280" y="1965960"/>
            <a:ext cx="3200400" cy="39319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EE326C"/>
                </a:solidFill>
                <a:latin typeface="Arial"/>
              </a:rPr>
              <a:t>Budget · fictional case material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124DEC"/>
                </a:solidFill>
                <a:latin typeface="Arial"/>
              </a:rPr>
              <a:t>Illustrative weekly budget note</a:t>
            </a:r>
          </a:p>
          <a:p>
            <a:pPr algn="l">
              <a:spcAft>
                <a:spcPts val="600"/>
              </a:spcAft>
            </a:pPr>
            <a:r>
              <a:rPr sz="1500" b="0">
                <a:solidFill>
                  <a:srgbClr val="142B46"/>
                </a:solidFill>
                <a:latin typeface="Arial"/>
              </a:rPr>
              <a:t>Which number here is a guess, and what could change it?</a:t>
            </a:r>
          </a:p>
          <a:p>
            <a:pPr algn="l">
              <a:spcAft>
                <a:spcPts val="600"/>
              </a:spcAft>
            </a:pPr>
            <a:r>
              <a:rPr sz="1300" b="1">
                <a:solidFill>
                  <a:srgbClr val="124DEC"/>
                </a:solidFill>
                <a:latin typeface="Arial"/>
              </a:rPr>
              <a:t>Your note: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138160" y="1828800"/>
            <a:ext cx="3566160" cy="420624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321040" y="1965960"/>
            <a:ext cx="3200400" cy="39319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EE326C"/>
                </a:solidFill>
                <a:latin typeface="Arial"/>
              </a:rPr>
              <a:t>Form · fictional case material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124DEC"/>
                </a:solidFill>
                <a:latin typeface="Arial"/>
              </a:rPr>
              <a:t>Listening notes from evening users</a:t>
            </a:r>
          </a:p>
          <a:p>
            <a:pPr algn="l">
              <a:spcAft>
                <a:spcPts val="600"/>
              </a:spcAft>
            </a:pPr>
            <a:r>
              <a:rPr sz="1500" b="0">
                <a:solidFill>
                  <a:srgbClr val="142B46"/>
                </a:solidFill>
                <a:latin typeface="Arial"/>
              </a:rPr>
              <a:t>Whose voice is missing from these four notes?</a:t>
            </a:r>
          </a:p>
          <a:p>
            <a:pPr algn="l">
              <a:spcAft>
                <a:spcPts val="600"/>
              </a:spcAft>
            </a:pPr>
            <a:r>
              <a:rPr sz="1300" b="1">
                <a:solidFill>
                  <a:srgbClr val="124DEC"/>
                </a:solidFill>
                <a:latin typeface="Arial"/>
              </a:rPr>
              <a:t>Your note: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D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Words that do the 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097280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>
                <a:solidFill>
                  <a:srgbClr val="142B46"/>
                </a:solidFill>
                <a:latin typeface="Arial"/>
              </a:rPr>
              <a:t>Say it plainly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192024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965960"/>
            <a:ext cx="5029200" cy="17373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124DEC"/>
                </a:solidFill>
                <a:latin typeface="Arial"/>
              </a:rPr>
              <a:t>Trade-off  ·  Ventajas y costos</a:t>
            </a:r>
          </a:p>
          <a:p>
            <a:pPr algn="l">
              <a:spcAft>
                <a:spcPts val="600"/>
              </a:spcAft>
            </a:pPr>
            <a:r>
              <a:rPr sz="1600" b="0">
                <a:solidFill>
                  <a:srgbClr val="142B46"/>
                </a:solidFill>
                <a:latin typeface="Arial"/>
              </a:rPr>
              <a:t>A choice that helps one goal while limiting another.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0" y="1828800"/>
            <a:ext cx="5394960" cy="192024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0" y="1965960"/>
            <a:ext cx="5029200" cy="17373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124DEC"/>
                </a:solidFill>
                <a:latin typeface="Arial"/>
              </a:rPr>
              <a:t>Equity  ·  Equidad</a:t>
            </a:r>
          </a:p>
          <a:p>
            <a:pPr algn="l">
              <a:spcAft>
                <a:spcPts val="600"/>
              </a:spcAft>
            </a:pPr>
            <a:r>
              <a:rPr sz="1600" b="0">
                <a:solidFill>
                  <a:srgbClr val="142B46"/>
                </a:solidFill>
                <a:latin typeface="Arial"/>
              </a:rPr>
              <a:t>Giving people what they need to have a fair chance, which may not be the same thing for everyone.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023360"/>
            <a:ext cx="5394960" cy="192024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4160520"/>
            <a:ext cx="5029200" cy="17373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124DEC"/>
                </a:solidFill>
                <a:latin typeface="Arial"/>
              </a:rPr>
              <a:t>Projection  ·  Proyección</a:t>
            </a:r>
          </a:p>
          <a:p>
            <a:pPr algn="l">
              <a:spcAft>
                <a:spcPts val="600"/>
              </a:spcAft>
            </a:pPr>
            <a:r>
              <a:rPr sz="1600" b="0">
                <a:solidFill>
                  <a:srgbClr val="142B46"/>
                </a:solidFill>
                <a:latin typeface="Arial"/>
              </a:rPr>
              <a:t>An estimate based on assumptions that may change.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4023360"/>
            <a:ext cx="5394960" cy="192024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0" y="4160520"/>
            <a:ext cx="5029200" cy="17373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124DEC"/>
                </a:solidFill>
                <a:latin typeface="Arial"/>
              </a:rPr>
              <a:t>Authority  ·  Autoridad</a:t>
            </a:r>
          </a:p>
          <a:p>
            <a:pPr algn="l">
              <a:spcAft>
                <a:spcPts val="600"/>
              </a:spcAft>
            </a:pPr>
            <a:r>
              <a:rPr sz="1600" b="0">
                <a:solidFill>
                  <a:srgbClr val="142B46"/>
                </a:solidFill>
                <a:latin typeface="Arial"/>
              </a:rPr>
              <a:t>The power or responsibility to make a particular decision.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DC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Your call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097280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>
                <a:solidFill>
                  <a:srgbClr val="142B46"/>
                </a:solidFill>
                <a:latin typeface="Arial"/>
              </a:rPr>
              <a:t>Who gets a say when a shared space changes?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2103120"/>
            <a:ext cx="11064240" cy="128016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2194560"/>
            <a:ext cx="1069848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My claim</a:t>
            </a:r>
          </a:p>
          <a:p>
            <a:pPr algn="l">
              <a:spcAft>
                <a:spcPts val="600"/>
              </a:spcAft>
            </a:pPr>
            <a:r>
              <a:rPr sz="1800" b="0">
                <a:solidFill>
                  <a:srgbClr val="142B46"/>
                </a:solidFill>
                <a:latin typeface="Arial"/>
              </a:rPr>
              <a:t>Type here.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3566160"/>
            <a:ext cx="11064240" cy="128016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3657600"/>
            <a:ext cx="1069848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Because the evidence shows…</a:t>
            </a:r>
          </a:p>
          <a:p>
            <a:pPr algn="l">
              <a:spcAft>
                <a:spcPts val="600"/>
              </a:spcAft>
            </a:pPr>
            <a:r>
              <a:rPr sz="1800" b="0">
                <a:solidFill>
                  <a:srgbClr val="142B46"/>
                </a:solidFill>
                <a:latin typeface="Arial"/>
              </a:rPr>
              <a:t>Type here.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5029200"/>
            <a:ext cx="11064240" cy="128016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5120640"/>
            <a:ext cx="1069848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Who lives with this choice</a:t>
            </a:r>
          </a:p>
          <a:p>
            <a:pPr algn="l">
              <a:spcAft>
                <a:spcPts val="600"/>
              </a:spcAft>
            </a:pPr>
            <a:r>
              <a:rPr sz="1800" b="0">
                <a:solidFill>
                  <a:srgbClr val="142B46"/>
                </a:solidFill>
                <a:latin typeface="Arial"/>
              </a:rPr>
              <a:t>Type here.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24D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Take it off the page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097280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>
                <a:solidFill>
                  <a:srgbClr val="FFFDF6"/>
                </a:solidFill>
                <a:latin typeface="Arial"/>
              </a:rPr>
              <a:t>Find the room where your community’s decisions happen.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011680"/>
            <a:ext cx="10972800" cy="41148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0">
                <a:solidFill>
                  <a:srgbClr val="FFFDF6"/>
                </a:solidFill>
                <a:latin typeface="Arial"/>
              </a:rPr>
              <a:t>1. With a trusted adult, look up an upcoming library board, school committee or rec-center meeting agenda</a:t>
            </a:r>
          </a:p>
          <a:p>
            <a:pPr algn="l">
              <a:spcAft>
                <a:spcPts val="600"/>
              </a:spcAft>
            </a:pPr>
            <a:r>
              <a:rPr sz="2000" b="0">
                <a:solidFill>
                  <a:srgbClr val="FFFDF6"/>
                </a:solidFill>
                <a:latin typeface="Arial"/>
              </a:rPr>
              <a:t>2. Identify which body decides and whether the item is for discussion or a vote</a:t>
            </a:r>
          </a:p>
          <a:p>
            <a:pPr algn="l">
              <a:spcAft>
                <a:spcPts val="600"/>
              </a:spcAft>
            </a:pPr>
            <a:r>
              <a:rPr sz="2000" b="0">
                <a:solidFill>
                  <a:srgbClr val="FFFDF6"/>
                </a:solidFill>
                <a:latin typeface="Arial"/>
              </a:rPr>
              <a:t>3. Write one question about who uses the space and when</a:t>
            </a:r>
          </a:p>
          <a:p>
            <a:pPr algn="l">
              <a:spcAft>
                <a:spcPts val="600"/>
              </a:spcAft>
            </a:pPr>
            <a:r>
              <a:rPr sz="2000" b="0">
                <a:solidFill>
                  <a:srgbClr val="FFFDF6"/>
                </a:solidFill>
                <a:latin typeface="Arial"/>
              </a:rPr>
              <a:t>4. Check whether written comments are accepted if you can’t attend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D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Real sources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097280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>
                <a:solidFill>
                  <a:srgbClr val="142B46"/>
                </a:solidFill>
                <a:latin typeface="Arial"/>
              </a:rPr>
              <a:t>Check it yourself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828800"/>
            <a:ext cx="11064240" cy="4572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42B46"/>
                </a:solidFill>
                <a:latin typeface="Arial"/>
              </a:rPr>
              <a:t>Letting Students Decide Where Money Should Go: How One District Did It (Education Week, 2023-02-06)</a:t>
            </a:r>
          </a:p>
          <a:p>
            <a:pPr algn="l">
              <a:spcAft>
                <a:spcPts val="600"/>
              </a:spcAft>
            </a:pPr>
            <a:r>
              <a:rPr sz="1200" b="0">
                <a:solidFill>
                  <a:srgbClr val="124DEC"/>
                </a:solidFill>
                <a:latin typeface="Arial"/>
              </a:rPr>
              <a:t>https://www.edweek.org/leaders/leadership/letting-students-decide-where-money-should-go-how-one-district-did-it/2023/02</a:t>
            </a:r>
          </a:p>
          <a:p>
            <a:pPr algn="l">
              <a:spcAft>
                <a:spcPts val="600"/>
              </a:spcAft>
            </a:pPr>
            <a:r>
              <a:rPr sz="1500" b="1">
                <a:solidFill>
                  <a:srgbClr val="142B46"/>
                </a:solidFill>
                <a:latin typeface="Arial"/>
              </a:rPr>
              <a:t>St. Louis shuts down streets to cars, hands them over to neighbors (First Alert 4 (KMOV), 2026-06-04)</a:t>
            </a:r>
          </a:p>
          <a:p>
            <a:pPr algn="l">
              <a:spcAft>
                <a:spcPts val="600"/>
              </a:spcAft>
            </a:pPr>
            <a:r>
              <a:rPr sz="1200" b="0">
                <a:solidFill>
                  <a:srgbClr val="124DEC"/>
                </a:solidFill>
                <a:latin typeface="Arial"/>
              </a:rPr>
              <a:t>https://www.firstalert4.com/2026/06/04/st-louis-shuts-down-streets-cars-hands-them-over-neighbors/</a:t>
            </a:r>
          </a:p>
          <a:p>
            <a:pPr algn="l">
              <a:spcAft>
                <a:spcPts val="600"/>
              </a:spcAft>
            </a:pPr>
            <a:r>
              <a:rPr sz="1500" b="1">
                <a:solidFill>
                  <a:srgbClr val="142B46"/>
                </a:solidFill>
                <a:latin typeface="Arial"/>
              </a:rPr>
              <a:t>Get Involved: How will this Chicago-area community collectively spend $3 million? (PBS (Preserving Democracy), 2024-05-29)</a:t>
            </a:r>
          </a:p>
          <a:p>
            <a:pPr algn="l">
              <a:spcAft>
                <a:spcPts val="600"/>
              </a:spcAft>
            </a:pPr>
            <a:r>
              <a:rPr sz="1200" b="0">
                <a:solidFill>
                  <a:srgbClr val="124DEC"/>
                </a:solidFill>
                <a:latin typeface="Arial"/>
              </a:rPr>
              <a:t>https://www.pbs.org/wnet/preserving-democracy/video/get-involved-how-will-this-chicago-area-community-collectively-spend-3-million/</a:t>
            </a:r>
          </a:p>
          <a:p>
            <a:pPr algn="l">
              <a:spcAft>
                <a:spcPts val="600"/>
              </a:spcAft>
            </a:pPr>
            <a:r>
              <a:rPr sz="1500" b="1">
                <a:solidFill>
                  <a:srgbClr val="142B46"/>
                </a:solidFill>
                <a:latin typeface="Arial"/>
              </a:rPr>
              <a:t>Participatory Budgeting in Schools Helps Build Student Voice and Civic Skills (CIRCLE (Tufts University), 2024-08-09)</a:t>
            </a:r>
          </a:p>
          <a:p>
            <a:pPr algn="l">
              <a:spcAft>
                <a:spcPts val="600"/>
              </a:spcAft>
            </a:pPr>
            <a:r>
              <a:rPr sz="1200" b="0">
                <a:solidFill>
                  <a:srgbClr val="124DEC"/>
                </a:solidFill>
                <a:latin typeface="Arial"/>
              </a:rPr>
              <a:t>https://circle.tufts.edu/latest-research/participatory-budgeting-schools-helps-build-student-voice-and-civic-skills</a:t>
            </a:r>
          </a:p>
          <a:p>
            <a:pPr algn="l">
              <a:spcAft>
                <a:spcPts val="600"/>
              </a:spcAft>
            </a:pPr>
            <a:r>
              <a:rPr sz="1500" b="1">
                <a:solidFill>
                  <a:srgbClr val="142B46"/>
                </a:solidFill>
                <a:latin typeface="Arial"/>
              </a:rPr>
              <a:t>Investigating young people’s involvement in participatory budgeting (Education, Citizenship and Social Justice (Farahmandpour &amp; Zrudlo), 2023-12-04)</a:t>
            </a:r>
          </a:p>
          <a:p>
            <a:pPr algn="l">
              <a:spcAft>
                <a:spcPts val="600"/>
              </a:spcAft>
            </a:pPr>
            <a:r>
              <a:rPr sz="1200" b="0">
                <a:solidFill>
                  <a:srgbClr val="124DEC"/>
                </a:solidFill>
                <a:latin typeface="Arial"/>
              </a:rPr>
              <a:t>https://doi.org/10.1177/17461979231206948</a:t>
            </a:r>
          </a:p>
          <a:p>
            <a:pPr algn="l">
              <a:spcAft>
                <a:spcPts val="600"/>
              </a:spcAft>
            </a:pPr>
            <a:r>
              <a:rPr sz="1500" b="1">
                <a:solidFill>
                  <a:srgbClr val="142B46"/>
                </a:solidFill>
                <a:latin typeface="Arial"/>
              </a:rPr>
              <a:t>Streets for People: Open Streets and the Future of Public Space Management in NYC (Office of the New York City Comptroller, 2025-04-25)</a:t>
            </a:r>
          </a:p>
          <a:p>
            <a:pPr algn="l">
              <a:spcAft>
                <a:spcPts val="600"/>
              </a:spcAft>
            </a:pPr>
            <a:r>
              <a:rPr sz="1200" b="0">
                <a:solidFill>
                  <a:srgbClr val="124DEC"/>
                </a:solidFill>
                <a:latin typeface="Arial"/>
              </a:rPr>
              <a:t>https://comptroller.nyc.gov/reports/streets-for-people-open-streets-and-the-future-of-public-space-management-in-nyc/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