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3931920"/>
            <a:ext cx="12191695" cy="2926080"/>
          </a:xfrm>
          <a:prstGeom prst="rect">
            <a:avLst/>
          </a:prstGeom>
          <a:solidFill>
            <a:srgbClr val="142B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4114800"/>
            <a:ext cx="10972800" cy="365760"/>
          </a:xfrm>
          <a:prstGeom prst="rect">
            <a:avLst/>
          </a:prstGeom>
          <a:noFill/>
        </p:spPr>
        <p:txBody>
          <a:bodyPr wrap="square" anchor="t" lIns="45720" rIns="45720">
            <a:spAutoFit/>
          </a:bodyPr>
          <a:lstStyle/>
          <a:p>
            <a:pPr algn="l">
              <a:spcAft>
                <a:spcPts val="600"/>
              </a:spcAft>
            </a:pPr>
            <a:r>
              <a:rPr sz="1400" b="1">
                <a:solidFill>
                  <a:srgbClr val="FFDC52"/>
                </a:solidFill>
                <a:latin typeface="Arial"/>
              </a:rPr>
              <a:t>No, Pero Why? · case starter deck</a:t>
            </a:r>
          </a:p>
        </p:txBody>
      </p:sp>
      <p:sp>
        <p:nvSpPr>
          <p:cNvPr id="5" name="TextBox 4"/>
          <p:cNvSpPr txBox="1"/>
          <p:nvPr/>
        </p:nvSpPr>
        <p:spPr>
          <a:xfrm>
            <a:off x="548640" y="4526280"/>
            <a:ext cx="10972800" cy="1005840"/>
          </a:xfrm>
          <a:prstGeom prst="rect">
            <a:avLst/>
          </a:prstGeom>
          <a:noFill/>
        </p:spPr>
        <p:txBody>
          <a:bodyPr wrap="square" anchor="t" lIns="45720" rIns="45720">
            <a:spAutoFit/>
          </a:bodyPr>
          <a:lstStyle/>
          <a:p>
            <a:pPr algn="l">
              <a:spcAft>
                <a:spcPts val="600"/>
              </a:spcAft>
            </a:pPr>
            <a:r>
              <a:rPr sz="4000" b="1">
                <a:solidFill>
                  <a:srgbClr val="FFFDF6"/>
                </a:solidFill>
                <a:latin typeface="Arial"/>
              </a:rPr>
              <a:t>Before it reaches the bin</a:t>
            </a:r>
          </a:p>
        </p:txBody>
      </p:sp>
      <p:sp>
        <p:nvSpPr>
          <p:cNvPr id="6" name="TextBox 5"/>
          <p:cNvSpPr txBox="1"/>
          <p:nvPr/>
        </p:nvSpPr>
        <p:spPr>
          <a:xfrm>
            <a:off x="548640" y="5532120"/>
            <a:ext cx="10972800" cy="914400"/>
          </a:xfrm>
          <a:prstGeom prst="rect">
            <a:avLst/>
          </a:prstGeom>
          <a:noFill/>
        </p:spPr>
        <p:txBody>
          <a:bodyPr wrap="square" anchor="t" lIns="45720" rIns="45720">
            <a:spAutoFit/>
          </a:bodyPr>
          <a:lstStyle/>
          <a:p>
            <a:pPr algn="l">
              <a:spcAft>
                <a:spcPts val="600"/>
              </a:spcAft>
            </a:pPr>
            <a:r>
              <a:rPr sz="2200" b="0">
                <a:solidFill>
                  <a:srgbClr val="FFFDF6"/>
                </a:solidFill>
                <a:latin typeface="Arial"/>
              </a:rPr>
              <a:t>Could the crew make less waste before anyone reaches the recycling bin?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The moment</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What happened, and why it matters</a:t>
            </a:r>
          </a:p>
        </p:txBody>
      </p:sp>
      <p:sp>
        <p:nvSpPr>
          <p:cNvPr id="5" name="TextBox 4"/>
          <p:cNvSpPr txBox="1"/>
          <p:nvPr/>
        </p:nvSpPr>
        <p:spPr>
          <a:xfrm>
            <a:off x="548640" y="1828800"/>
            <a:ext cx="5669280" cy="4114800"/>
          </a:xfrm>
          <a:prstGeom prst="rect">
            <a:avLst/>
          </a:prstGeom>
          <a:noFill/>
        </p:spPr>
        <p:txBody>
          <a:bodyPr wrap="square" anchor="t" lIns="45720" rIns="45720">
            <a:spAutoFit/>
          </a:bodyPr>
          <a:lstStyle/>
          <a:p>
            <a:pPr algn="l">
              <a:spcAft>
                <a:spcPts val="600"/>
              </a:spcAft>
            </a:pPr>
            <a:r>
              <a:rPr sz="2000" b="0">
                <a:solidFill>
                  <a:srgbClr val="142B46"/>
                </a:solidFill>
                <a:latin typeface="Arial"/>
              </a:rPr>
              <a:t>Cities spend public money collecting and managing waste, and the costs of landfills and pollution don’t land evenly on every neighborhood. Students who look upstream at what gets bought and reused can make real changes at school events and ask better questions of their local government.</a:t>
            </a:r>
          </a:p>
        </p:txBody>
      </p:sp>
      <p:sp>
        <p:nvSpPr>
          <p:cNvPr id="6" name="Rounded Rectangle 5"/>
          <p:cNvSpPr/>
          <p:nvPr/>
        </p:nvSpPr>
        <p:spPr>
          <a:xfrm>
            <a:off x="6675120" y="1828800"/>
            <a:ext cx="4937760" cy="23774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903720" y="2011680"/>
            <a:ext cx="4480560" cy="2103120"/>
          </a:xfrm>
          <a:prstGeom prst="rect">
            <a:avLst/>
          </a:prstGeom>
          <a:noFill/>
        </p:spPr>
        <p:txBody>
          <a:bodyPr wrap="square" anchor="t" lIns="45720" rIns="45720">
            <a:spAutoFit/>
          </a:bodyPr>
          <a:lstStyle/>
          <a:p>
            <a:pPr algn="l">
              <a:spcAft>
                <a:spcPts val="600"/>
              </a:spcAft>
            </a:pPr>
            <a:r>
              <a:rPr sz="1600" b="1">
                <a:solidFill>
                  <a:srgbClr val="124DEC"/>
                </a:solidFill>
                <a:latin typeface="Arial"/>
              </a:rPr>
              <a:t>Dec</a:t>
            </a:r>
          </a:p>
          <a:p>
            <a:pPr algn="l">
              <a:spcAft>
                <a:spcPts val="600"/>
              </a:spcAft>
            </a:pPr>
            <a:r>
              <a:rPr sz="1800" b="0">
                <a:solidFill>
                  <a:srgbClr val="142B46"/>
                </a:solidFill>
                <a:latin typeface="Arial"/>
              </a:rPr>
              <a:t>“Half this box is packaging around tiny parts. Before we redo the recycling sign, can we just order smarter?”</a:t>
            </a:r>
          </a:p>
        </p:txBody>
      </p:sp>
      <p:sp>
        <p:nvSpPr>
          <p:cNvPr id="8" name="TextBox 7"/>
          <p:cNvSpPr txBox="1"/>
          <p:nvPr/>
        </p:nvSpPr>
        <p:spPr>
          <a:xfrm>
            <a:off x="6675120" y="4480560"/>
            <a:ext cx="4937760" cy="1463040"/>
          </a:xfrm>
          <a:prstGeom prst="rect">
            <a:avLst/>
          </a:prstGeom>
          <a:noFill/>
        </p:spPr>
        <p:txBody>
          <a:bodyPr wrap="square" anchor="t" lIns="45720" rIns="45720">
            <a:spAutoFit/>
          </a:bodyPr>
          <a:lstStyle/>
          <a:p>
            <a:pPr algn="l">
              <a:spcAft>
                <a:spcPts val="600"/>
              </a:spcAft>
            </a:pPr>
            <a:r>
              <a:rPr sz="1400" b="0">
                <a:solidFill>
                  <a:srgbClr val="124DEC"/>
                </a:solidFill>
                <a:latin typeface="Arial"/>
              </a:rPr>
              <a:t>Speaker notes: in one sentence, say what happened. Then say what we still don’t know.</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The evidence</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What we can actually look at</a:t>
            </a:r>
          </a:p>
        </p:txBody>
      </p:sp>
      <p:sp>
        <p:nvSpPr>
          <p:cNvPr id="5" name="Rounded Rectangle 4"/>
          <p:cNvSpPr/>
          <p:nvPr/>
        </p:nvSpPr>
        <p:spPr>
          <a:xfrm>
            <a:off x="54864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Form · fictional case material</a:t>
            </a:r>
          </a:p>
          <a:p>
            <a:pPr algn="l">
              <a:spcAft>
                <a:spcPts val="600"/>
              </a:spcAft>
            </a:pPr>
            <a:r>
              <a:rPr sz="1600" b="1">
                <a:solidFill>
                  <a:srgbClr val="124DEC"/>
                </a:solidFill>
                <a:latin typeface="Arial"/>
              </a:rPr>
              <a:t>Parts order with packaging</a:t>
            </a:r>
          </a:p>
          <a:p>
            <a:pPr algn="l">
              <a:spcAft>
                <a:spcPts val="600"/>
              </a:spcAft>
            </a:pPr>
            <a:r>
              <a:rPr sz="1500" b="0">
                <a:solidFill>
                  <a:srgbClr val="142B46"/>
                </a:solidFill>
                <a:latin typeface="Arial"/>
              </a:rPr>
              <a:t>What could the next order change?</a:t>
            </a:r>
          </a:p>
          <a:p>
            <a:pPr algn="l">
              <a:spcAft>
                <a:spcPts val="600"/>
              </a:spcAft>
            </a:pPr>
            <a:r>
              <a:rPr sz="1300" b="1">
                <a:solidFill>
                  <a:srgbClr val="124DEC"/>
                </a:solidFill>
                <a:latin typeface="Arial"/>
              </a:rPr>
              <a:t>Your note:</a:t>
            </a:r>
          </a:p>
        </p:txBody>
      </p:sp>
      <p:sp>
        <p:nvSpPr>
          <p:cNvPr id="7" name="Rounded Rectangle 6"/>
          <p:cNvSpPr/>
          <p:nvPr/>
        </p:nvSpPr>
        <p:spPr>
          <a:xfrm>
            <a:off x="434340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2628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Notice · fictional case material</a:t>
            </a:r>
          </a:p>
          <a:p>
            <a:pPr algn="l">
              <a:spcAft>
                <a:spcPts val="600"/>
              </a:spcAft>
            </a:pPr>
            <a:r>
              <a:rPr sz="1600" b="1">
                <a:solidFill>
                  <a:srgbClr val="124DEC"/>
                </a:solidFill>
                <a:latin typeface="Arial"/>
              </a:rPr>
              <a:t>City accepted-materials list (illustrative)</a:t>
            </a:r>
          </a:p>
          <a:p>
            <a:pPr algn="l">
              <a:spcAft>
                <a:spcPts val="600"/>
              </a:spcAft>
            </a:pPr>
            <a:r>
              <a:rPr sz="1500" b="0">
                <a:solidFill>
                  <a:srgbClr val="142B46"/>
                </a:solidFill>
                <a:latin typeface="Arial"/>
              </a:rPr>
              <a:t>Does this list accept the cups the crew bought?</a:t>
            </a:r>
          </a:p>
          <a:p>
            <a:pPr algn="l">
              <a:spcAft>
                <a:spcPts val="600"/>
              </a:spcAft>
            </a:pPr>
            <a:r>
              <a:rPr sz="1300" b="1">
                <a:solidFill>
                  <a:srgbClr val="124DEC"/>
                </a:solidFill>
                <a:latin typeface="Arial"/>
              </a:rPr>
              <a:t>Your note:</a:t>
            </a:r>
          </a:p>
        </p:txBody>
      </p:sp>
      <p:sp>
        <p:nvSpPr>
          <p:cNvPr id="9" name="Rounded Rectangle 8"/>
          <p:cNvSpPr/>
          <p:nvPr/>
        </p:nvSpPr>
        <p:spPr>
          <a:xfrm>
            <a:off x="813816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32104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Budget · fictional case material</a:t>
            </a:r>
          </a:p>
          <a:p>
            <a:pPr algn="l">
              <a:spcAft>
                <a:spcPts val="600"/>
              </a:spcAft>
            </a:pPr>
            <a:r>
              <a:rPr sz="1600" b="1">
                <a:solidFill>
                  <a:srgbClr val="124DEC"/>
                </a:solidFill>
                <a:latin typeface="Arial"/>
              </a:rPr>
              <a:t>Screening supply list</a:t>
            </a:r>
          </a:p>
          <a:p>
            <a:pPr algn="l">
              <a:spcAft>
                <a:spcPts val="600"/>
              </a:spcAft>
            </a:pPr>
            <a:r>
              <a:rPr sz="1500" b="0">
                <a:solidFill>
                  <a:srgbClr val="142B46"/>
                </a:solidFill>
                <a:latin typeface="Arial"/>
              </a:rPr>
              <a:t>Which item was used the most, and could it be reused?</a:t>
            </a:r>
          </a:p>
          <a:p>
            <a:pPr algn="l">
              <a:spcAft>
                <a:spcPts val="600"/>
              </a:spcAft>
            </a:pPr>
            <a:r>
              <a:rPr sz="1300" b="1">
                <a:solidFill>
                  <a:srgbClr val="124DEC"/>
                </a:solidFill>
                <a:latin typeface="Arial"/>
              </a:rPr>
              <a:t>Your note: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Words that do the work</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Say it plainly</a:t>
            </a:r>
          </a:p>
        </p:txBody>
      </p:sp>
      <p:sp>
        <p:nvSpPr>
          <p:cNvPr id="5" name="Rounded Rectangle 4"/>
          <p:cNvSpPr/>
          <p:nvPr/>
        </p:nvSpPr>
        <p:spPr>
          <a:xfrm>
            <a:off x="548640" y="182880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96596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Waste hierarchy  ·  Jerarquía de residuos</a:t>
            </a:r>
          </a:p>
          <a:p>
            <a:pPr algn="l">
              <a:spcAft>
                <a:spcPts val="600"/>
              </a:spcAft>
            </a:pPr>
            <a:r>
              <a:rPr sz="1600" b="0">
                <a:solidFill>
                  <a:srgbClr val="142B46"/>
                </a:solidFill>
                <a:latin typeface="Arial"/>
              </a:rPr>
              <a:t>EPA’s ranking that generally prefers reducing and reusing before recycling, and recycling before disposal.</a:t>
            </a:r>
          </a:p>
        </p:txBody>
      </p:sp>
      <p:sp>
        <p:nvSpPr>
          <p:cNvPr id="7" name="Rounded Rectangle 6"/>
          <p:cNvSpPr/>
          <p:nvPr/>
        </p:nvSpPr>
        <p:spPr>
          <a:xfrm>
            <a:off x="6217920" y="182880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0" y="196596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Source reduction  ·  Reducción en la fuente</a:t>
            </a:r>
          </a:p>
          <a:p>
            <a:pPr algn="l">
              <a:spcAft>
                <a:spcPts val="600"/>
              </a:spcAft>
            </a:pPr>
            <a:r>
              <a:rPr sz="1600" b="0">
                <a:solidFill>
                  <a:srgbClr val="142B46"/>
                </a:solidFill>
                <a:latin typeface="Arial"/>
              </a:rPr>
              <a:t>Preventing waste before it’s created, like buying less or choosing less packaging.</a:t>
            </a:r>
          </a:p>
        </p:txBody>
      </p:sp>
      <p:sp>
        <p:nvSpPr>
          <p:cNvPr id="9" name="Rounded Rectangle 8"/>
          <p:cNvSpPr/>
          <p:nvPr/>
        </p:nvSpPr>
        <p:spPr>
          <a:xfrm>
            <a:off x="548640" y="402336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416052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Local acceptance  ·  Materiales aceptados</a:t>
            </a:r>
          </a:p>
          <a:p>
            <a:pPr algn="l">
              <a:spcAft>
                <a:spcPts val="600"/>
              </a:spcAft>
            </a:pPr>
            <a:r>
              <a:rPr sz="1600" b="0">
                <a:solidFill>
                  <a:srgbClr val="142B46"/>
                </a:solidFill>
                <a:latin typeface="Arial"/>
              </a:rPr>
              <a:t>What your local collection program actually takes, which varies by city.</a:t>
            </a:r>
          </a:p>
        </p:txBody>
      </p:sp>
      <p:sp>
        <p:nvSpPr>
          <p:cNvPr id="11" name="Rounded Rectangle 10"/>
          <p:cNvSpPr/>
          <p:nvPr/>
        </p:nvSpPr>
        <p:spPr>
          <a:xfrm>
            <a:off x="6217920" y="402336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00800" y="416052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Public service  ·  Servicio público</a:t>
            </a:r>
          </a:p>
          <a:p>
            <a:pPr algn="l">
              <a:spcAft>
                <a:spcPts val="600"/>
              </a:spcAft>
            </a:pPr>
            <a:r>
              <a:rPr sz="1600" b="0">
                <a:solidFill>
                  <a:srgbClr val="142B46"/>
                </a:solidFill>
                <a:latin typeface="Arial"/>
              </a:rPr>
              <a:t>A service government provides for everyone, like trash and recycling pickup, paid for with public money.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DC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Your call</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Could the crew make less waste before anyone reaches the recycling bin?</a:t>
            </a:r>
          </a:p>
        </p:txBody>
      </p:sp>
      <p:sp>
        <p:nvSpPr>
          <p:cNvPr id="5" name="Rounded Rectangle 4"/>
          <p:cNvSpPr/>
          <p:nvPr/>
        </p:nvSpPr>
        <p:spPr>
          <a:xfrm>
            <a:off x="548640" y="210312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219456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My claim</a:t>
            </a:r>
          </a:p>
          <a:p>
            <a:pPr algn="l">
              <a:spcAft>
                <a:spcPts val="600"/>
              </a:spcAft>
            </a:pPr>
            <a:r>
              <a:rPr sz="1800" b="0">
                <a:solidFill>
                  <a:srgbClr val="142B46"/>
                </a:solidFill>
                <a:latin typeface="Arial"/>
              </a:rPr>
              <a:t>Type here.</a:t>
            </a:r>
          </a:p>
        </p:txBody>
      </p:sp>
      <p:sp>
        <p:nvSpPr>
          <p:cNvPr id="7" name="Rounded Rectangle 6"/>
          <p:cNvSpPr/>
          <p:nvPr/>
        </p:nvSpPr>
        <p:spPr>
          <a:xfrm>
            <a:off x="548640" y="356616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365760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Because the evidence shows…</a:t>
            </a:r>
          </a:p>
          <a:p>
            <a:pPr algn="l">
              <a:spcAft>
                <a:spcPts val="600"/>
              </a:spcAft>
            </a:pPr>
            <a:r>
              <a:rPr sz="1800" b="0">
                <a:solidFill>
                  <a:srgbClr val="142B46"/>
                </a:solidFill>
                <a:latin typeface="Arial"/>
              </a:rPr>
              <a:t>Type here.</a:t>
            </a:r>
          </a:p>
        </p:txBody>
      </p:sp>
      <p:sp>
        <p:nvSpPr>
          <p:cNvPr id="9" name="Rounded Rectangle 8"/>
          <p:cNvSpPr/>
          <p:nvPr/>
        </p:nvSpPr>
        <p:spPr>
          <a:xfrm>
            <a:off x="548640" y="502920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12064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Who lives with this choice</a:t>
            </a:r>
          </a:p>
          <a:p>
            <a:pPr algn="l">
              <a:spcAft>
                <a:spcPts val="600"/>
              </a:spcAft>
            </a:pPr>
            <a:r>
              <a:rPr sz="1800" b="0">
                <a:solidFill>
                  <a:srgbClr val="142B46"/>
                </a:solidFill>
                <a:latin typeface="Arial"/>
              </a:rPr>
              <a:t>Type here.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4D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Take it off the page</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FFFDF6"/>
                </a:solidFill>
                <a:latin typeface="Arial"/>
              </a:rPr>
              <a:t>Change one thing before the next event.</a:t>
            </a:r>
          </a:p>
        </p:txBody>
      </p:sp>
      <p:sp>
        <p:nvSpPr>
          <p:cNvPr id="5" name="TextBox 4"/>
          <p:cNvSpPr txBox="1"/>
          <p:nvPr/>
        </p:nvSpPr>
        <p:spPr>
          <a:xfrm>
            <a:off x="548640" y="2011680"/>
            <a:ext cx="10972800" cy="4114800"/>
          </a:xfrm>
          <a:prstGeom prst="rect">
            <a:avLst/>
          </a:prstGeom>
          <a:noFill/>
        </p:spPr>
        <p:txBody>
          <a:bodyPr wrap="square" anchor="t" lIns="45720" rIns="45720">
            <a:spAutoFit/>
          </a:bodyPr>
          <a:lstStyle/>
          <a:p>
            <a:pPr algn="l">
              <a:spcAft>
                <a:spcPts val="600"/>
              </a:spcAft>
            </a:pPr>
            <a:r>
              <a:rPr sz="2000" b="0">
                <a:solidFill>
                  <a:srgbClr val="FFFDF6"/>
                </a:solidFill>
                <a:latin typeface="Arial"/>
              </a:rPr>
              <a:t>1. Pick one repeated item at a school event: cups, flyers, plates</a:t>
            </a:r>
          </a:p>
          <a:p>
            <a:pPr algn="l">
              <a:spcAft>
                <a:spcPts val="600"/>
              </a:spcAft>
            </a:pPr>
            <a:r>
              <a:rPr sz="2000" b="0">
                <a:solidFill>
                  <a:srgbClr val="FFFDF6"/>
                </a:solidFill>
                <a:latin typeface="Arial"/>
              </a:rPr>
              <a:t>2. Count how many were used last time</a:t>
            </a:r>
          </a:p>
          <a:p>
            <a:pPr algn="l">
              <a:spcAft>
                <a:spcPts val="600"/>
              </a:spcAft>
            </a:pPr>
            <a:r>
              <a:rPr sz="2000" b="0">
                <a:solidFill>
                  <a:srgbClr val="FFFDF6"/>
                </a:solidFill>
                <a:latin typeface="Arial"/>
              </a:rPr>
              <a:t>3. Check your city’s recycling list and propose one reduction or reuse option</a:t>
            </a:r>
          </a:p>
          <a:p>
            <a:pPr algn="l">
              <a:spcAft>
                <a:spcPts val="600"/>
              </a:spcAft>
            </a:pPr>
            <a:r>
              <a:rPr sz="2000" b="0">
                <a:solidFill>
                  <a:srgbClr val="FFFDF6"/>
                </a:solidFill>
                <a:latin typeface="Arial"/>
              </a:rPr>
              <a:t>4. Count again after the event and share results with the organizers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Real sources</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Check it yourself</a:t>
            </a:r>
          </a:p>
        </p:txBody>
      </p:sp>
      <p:sp>
        <p:nvSpPr>
          <p:cNvPr id="5" name="TextBox 4"/>
          <p:cNvSpPr txBox="1"/>
          <p:nvPr/>
        </p:nvSpPr>
        <p:spPr>
          <a:xfrm>
            <a:off x="548640" y="1828800"/>
            <a:ext cx="11064240" cy="4572000"/>
          </a:xfrm>
          <a:prstGeom prst="rect">
            <a:avLst/>
          </a:prstGeom>
          <a:noFill/>
        </p:spPr>
        <p:txBody>
          <a:bodyPr wrap="square" anchor="t" lIns="45720" rIns="45720">
            <a:spAutoFit/>
          </a:bodyPr>
          <a:lstStyle/>
          <a:p>
            <a:pPr algn="l">
              <a:spcAft>
                <a:spcPts val="600"/>
              </a:spcAft>
            </a:pPr>
            <a:r>
              <a:rPr sz="1500" b="1">
                <a:solidFill>
                  <a:srgbClr val="142B46"/>
                </a:solidFill>
                <a:latin typeface="Arial"/>
              </a:rPr>
              <a:t>How Big Oil Misled The Public Into Believing Plastic Would Be Recycled (NPR, 2020-09-11)</a:t>
            </a:r>
          </a:p>
          <a:p>
            <a:pPr algn="l">
              <a:spcAft>
                <a:spcPts val="600"/>
              </a:spcAft>
            </a:pPr>
            <a:r>
              <a:rPr sz="1200" b="0">
                <a:solidFill>
                  <a:srgbClr val="124DEC"/>
                </a:solidFill>
                <a:latin typeface="Arial"/>
              </a:rPr>
              <a:t>https://www.npr.org/2020/09/11/897692090/how-big-oil-misled-the-public-into-believing-plastic-would-be-recycled</a:t>
            </a:r>
          </a:p>
          <a:p>
            <a:pPr algn="l">
              <a:spcAft>
                <a:spcPts val="600"/>
              </a:spcAft>
            </a:pPr>
            <a:r>
              <a:rPr sz="1500" b="1">
                <a:solidFill>
                  <a:srgbClr val="142B46"/>
                </a:solidFill>
                <a:latin typeface="Arial"/>
              </a:rPr>
              <a:t>How New Jersey Schools Are Tackling Food Waste—One Tray at a Time (New Jersey School Boards Association, 2025-10-15)</a:t>
            </a:r>
          </a:p>
          <a:p>
            <a:pPr algn="l">
              <a:spcAft>
                <a:spcPts val="600"/>
              </a:spcAft>
            </a:pPr>
            <a:r>
              <a:rPr sz="1200" b="0">
                <a:solidFill>
                  <a:srgbClr val="124DEC"/>
                </a:solidFill>
                <a:latin typeface="Arial"/>
              </a:rPr>
              <a:t>https://www.njsba.org/news-information/school-leader/how-new-jersey-schools-are-tackling-food-waste-one-tray-at-a-time/</a:t>
            </a:r>
          </a:p>
          <a:p>
            <a:pPr algn="l">
              <a:spcAft>
                <a:spcPts val="600"/>
              </a:spcAft>
            </a:pPr>
            <a:r>
              <a:rPr sz="1500" b="1">
                <a:solidFill>
                  <a:srgbClr val="142B46"/>
                </a:solidFill>
                <a:latin typeface="Arial"/>
              </a:rPr>
              <a:t>Share tables reduce food waste (California School Boards Association, 2023-10-13)</a:t>
            </a:r>
          </a:p>
          <a:p>
            <a:pPr algn="l">
              <a:spcAft>
                <a:spcPts val="600"/>
              </a:spcAft>
            </a:pPr>
            <a:r>
              <a:rPr sz="1200" b="0">
                <a:solidFill>
                  <a:srgbClr val="124DEC"/>
                </a:solidFill>
                <a:latin typeface="Arial"/>
              </a:rPr>
              <a:t>https://publications.csba.org/california-school-news/october-2023/share-tables-reduce-food-waste/</a:t>
            </a:r>
          </a:p>
          <a:p>
            <a:pPr algn="l">
              <a:spcAft>
                <a:spcPts val="600"/>
              </a:spcAft>
            </a:pPr>
            <a:r>
              <a:rPr sz="1500" b="1">
                <a:solidFill>
                  <a:srgbClr val="142B46"/>
                </a:solidFill>
                <a:latin typeface="Arial"/>
              </a:rPr>
              <a:t>Plastic Wars (full documentary) | FRONTLINE (FRONTLINE PBS (YouTube), 2020-03-31)</a:t>
            </a:r>
          </a:p>
          <a:p>
            <a:pPr algn="l">
              <a:spcAft>
                <a:spcPts val="600"/>
              </a:spcAft>
            </a:pPr>
            <a:r>
              <a:rPr sz="1200" b="0">
                <a:solidFill>
                  <a:srgbClr val="124DEC"/>
                </a:solidFill>
                <a:latin typeface="Arial"/>
              </a:rPr>
              <a:t>https://www.youtube.com/watch?v=-dk3NOEgX7o</a:t>
            </a:r>
          </a:p>
          <a:p>
            <a:pPr algn="l">
              <a:spcAft>
                <a:spcPts val="600"/>
              </a:spcAft>
            </a:pPr>
            <a:r>
              <a:rPr sz="1500" b="1">
                <a:solidFill>
                  <a:srgbClr val="142B46"/>
                </a:solidFill>
                <a:latin typeface="Arial"/>
              </a:rPr>
              <a:t>Wasted Food Scale (U.S. Environmental Protection Agency, n.d. (last updated 2026-09-16))</a:t>
            </a:r>
          </a:p>
          <a:p>
            <a:pPr algn="l">
              <a:spcAft>
                <a:spcPts val="600"/>
              </a:spcAft>
            </a:pPr>
            <a:r>
              <a:rPr sz="1200" b="0">
                <a:solidFill>
                  <a:srgbClr val="124DEC"/>
                </a:solidFill>
                <a:latin typeface="Arial"/>
              </a:rPr>
              <a:t>https://www.epa.gov/sustainable-management-food/wasted-food-scale</a:t>
            </a:r>
          </a:p>
          <a:p>
            <a:pPr algn="l">
              <a:spcAft>
                <a:spcPts val="600"/>
              </a:spcAft>
            </a:pPr>
            <a:r>
              <a:rPr sz="1500" b="1">
                <a:solidFill>
                  <a:srgbClr val="142B46"/>
                </a:solidFill>
                <a:latin typeface="Arial"/>
              </a:rPr>
              <a:t>Review of Schools’ Food Donation and Composting Efforts (MH25-077S) (Office of the New York City Comptroller, 2026-04-21)</a:t>
            </a:r>
          </a:p>
          <a:p>
            <a:pPr algn="l">
              <a:spcAft>
                <a:spcPts val="600"/>
              </a:spcAft>
            </a:pPr>
            <a:r>
              <a:rPr sz="1200" b="0">
                <a:solidFill>
                  <a:srgbClr val="124DEC"/>
                </a:solidFill>
                <a:latin typeface="Arial"/>
              </a:rPr>
              <a:t>https://comptroller.nyc.gov/reports/review-of-schools-food-donation-and-composting-efforts/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