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3931920"/>
            <a:ext cx="12191695" cy="2926080"/>
          </a:xfrm>
          <a:prstGeom prst="rect">
            <a:avLst/>
          </a:prstGeom>
          <a:solidFill>
            <a:srgbClr val="142B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114800"/>
            <a:ext cx="10972800" cy="365760"/>
          </a:xfrm>
          <a:prstGeom prst="rect">
            <a:avLst/>
          </a:prstGeom>
          <a:noFill/>
        </p:spPr>
        <p:txBody>
          <a:bodyPr wrap="square" anchor="t" lIns="45720" rIns="45720">
            <a:spAutoFit/>
          </a:bodyPr>
          <a:lstStyle/>
          <a:p>
            <a:pPr algn="l">
              <a:spcAft>
                <a:spcPts val="600"/>
              </a:spcAft>
            </a:pPr>
            <a:r>
              <a:rPr sz="1400" b="1">
                <a:solidFill>
                  <a:srgbClr val="FFDC52"/>
                </a:solidFill>
                <a:latin typeface="Arial"/>
              </a:rPr>
              <a:t>No, Pero Why? · case starter deck</a:t>
            </a:r>
          </a:p>
        </p:txBody>
      </p:sp>
      <p:sp>
        <p:nvSpPr>
          <p:cNvPr id="5" name="TextBox 4"/>
          <p:cNvSpPr txBox="1"/>
          <p:nvPr/>
        </p:nvSpPr>
        <p:spPr>
          <a:xfrm>
            <a:off x="548640" y="4526280"/>
            <a:ext cx="10972800" cy="1005840"/>
          </a:xfrm>
          <a:prstGeom prst="rect">
            <a:avLst/>
          </a:prstGeom>
          <a:noFill/>
        </p:spPr>
        <p:txBody>
          <a:bodyPr wrap="square" anchor="t" lIns="45720" rIns="45720">
            <a:spAutoFit/>
          </a:bodyPr>
          <a:lstStyle/>
          <a:p>
            <a:pPr algn="l">
              <a:spcAft>
                <a:spcPts val="600"/>
              </a:spcAft>
            </a:pPr>
            <a:r>
              <a:rPr sz="4000" b="1">
                <a:solidFill>
                  <a:srgbClr val="FFFDF6"/>
                </a:solidFill>
                <a:latin typeface="Arial"/>
              </a:rPr>
              <a:t>Your ballot is more local than your feed.</a:t>
            </a:r>
          </a:p>
        </p:txBody>
      </p:sp>
      <p:sp>
        <p:nvSpPr>
          <p:cNvPr id="6" name="TextBox 5"/>
          <p:cNvSpPr txBox="1"/>
          <p:nvPr/>
        </p:nvSpPr>
        <p:spPr>
          <a:xfrm>
            <a:off x="548640" y="5532120"/>
            <a:ext cx="10972800" cy="914400"/>
          </a:xfrm>
          <a:prstGeom prst="rect">
            <a:avLst/>
          </a:prstGeom>
          <a:noFill/>
        </p:spPr>
        <p:txBody>
          <a:bodyPr wrap="square" anchor="t" lIns="45720" rIns="45720">
            <a:spAutoFit/>
          </a:bodyPr>
          <a:lstStyle/>
          <a:p>
            <a:pPr algn="l">
              <a:spcAft>
                <a:spcPts val="600"/>
              </a:spcAft>
            </a:pPr>
            <a:r>
              <a:rPr sz="2200" b="0">
                <a:solidFill>
                  <a:srgbClr val="FFFDF6"/>
                </a:solidFill>
                <a:latin typeface="Arial"/>
              </a:rPr>
              <a:t>What’s actually on your ballot, and where do you find out?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moment</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happened, and why it matters</a:t>
            </a:r>
          </a:p>
        </p:txBody>
      </p:sp>
      <p:sp>
        <p:nvSpPr>
          <p:cNvPr id="5" name="TextBox 4"/>
          <p:cNvSpPr txBox="1"/>
          <p:nvPr/>
        </p:nvSpPr>
        <p:spPr>
          <a:xfrm>
            <a:off x="548640" y="1828800"/>
            <a:ext cx="5669280" cy="4114800"/>
          </a:xfrm>
          <a:prstGeom prst="rect">
            <a:avLst/>
          </a:prstGeom>
          <a:noFill/>
        </p:spPr>
        <p:txBody>
          <a:bodyPr wrap="square" anchor="t" lIns="45720" rIns="45720">
            <a:spAutoFit/>
          </a:bodyPr>
          <a:lstStyle/>
          <a:p>
            <a:pPr algn="l">
              <a:spcAft>
                <a:spcPts val="600"/>
              </a:spcAft>
            </a:pPr>
            <a:r>
              <a:rPr sz="2000" b="0">
                <a:solidFill>
                  <a:srgbClr val="142B46"/>
                </a:solidFill>
                <a:latin typeface="Arial"/>
              </a:rPr>
              <a:t>National races dominate feeds, but many decisions that shape students’ lives, like school boards, judges and local measures, appear lower on the ballot. Knowing how to find your own official ballot and deadlines matters whether you’re voting soon or learning how the system works before you can.</a:t>
            </a:r>
          </a:p>
        </p:txBody>
      </p:sp>
      <p:sp>
        <p:nvSpPr>
          <p:cNvPr id="6" name="Rounded Rectangle 5"/>
          <p:cNvSpPr/>
          <p:nvPr/>
        </p:nvSpPr>
        <p:spPr>
          <a:xfrm>
            <a:off x="6675120" y="1828800"/>
            <a:ext cx="4937760" cy="23774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903720" y="2011680"/>
            <a:ext cx="4480560" cy="2103120"/>
          </a:xfrm>
          <a:prstGeom prst="rect">
            <a:avLst/>
          </a:prstGeom>
          <a:noFill/>
        </p:spPr>
        <p:txBody>
          <a:bodyPr wrap="square" anchor="t" lIns="45720" rIns="45720">
            <a:spAutoFit/>
          </a:bodyPr>
          <a:lstStyle/>
          <a:p>
            <a:pPr algn="l">
              <a:spcAft>
                <a:spcPts val="600"/>
              </a:spcAft>
            </a:pPr>
            <a:r>
              <a:rPr sz="1600" b="1">
                <a:solidFill>
                  <a:srgbClr val="124DEC"/>
                </a:solidFill>
                <a:latin typeface="Arial"/>
              </a:rPr>
              <a:t>Dec</a:t>
            </a:r>
          </a:p>
          <a:p>
            <a:pPr algn="l">
              <a:spcAft>
                <a:spcPts val="600"/>
              </a:spcAft>
            </a:pPr>
            <a:r>
              <a:rPr sz="1800" b="0">
                <a:solidFill>
                  <a:srgbClr val="142B46"/>
                </a:solidFill>
                <a:latin typeface="Arial"/>
              </a:rPr>
              <a:t>“I turn 18 in October. I don’t need someone picking for me. I need to know what’s on my ballot and whether I can vote in the primary.”</a:t>
            </a:r>
          </a:p>
        </p:txBody>
      </p:sp>
      <p:sp>
        <p:nvSpPr>
          <p:cNvPr id="8" name="TextBox 7"/>
          <p:cNvSpPr txBox="1"/>
          <p:nvPr/>
        </p:nvSpPr>
        <p:spPr>
          <a:xfrm>
            <a:off x="6675120" y="4480560"/>
            <a:ext cx="4937760" cy="1463040"/>
          </a:xfrm>
          <a:prstGeom prst="rect">
            <a:avLst/>
          </a:prstGeom>
          <a:noFill/>
        </p:spPr>
        <p:txBody>
          <a:bodyPr wrap="square" anchor="t" lIns="45720" rIns="45720">
            <a:spAutoFit/>
          </a:bodyPr>
          <a:lstStyle/>
          <a:p>
            <a:pPr algn="l">
              <a:spcAft>
                <a:spcPts val="600"/>
              </a:spcAft>
            </a:pPr>
            <a:r>
              <a:rPr sz="1400" b="0">
                <a:solidFill>
                  <a:srgbClr val="124DEC"/>
                </a:solidFill>
                <a:latin typeface="Arial"/>
              </a:rPr>
              <a:t>Speaker notes: in one sentence, say what happened. Then say what we still don’t know.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evidence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we can actually look at</a:t>
            </a:r>
          </a:p>
        </p:txBody>
      </p:sp>
      <p:sp>
        <p:nvSpPr>
          <p:cNvPr id="5" name="Rounded Rectangle 4"/>
          <p:cNvSpPr/>
          <p:nvPr/>
        </p:nvSpPr>
        <p:spPr>
          <a:xfrm>
            <a:off x="54864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Form · fictional case material</a:t>
            </a:r>
          </a:p>
          <a:p>
            <a:pPr algn="l">
              <a:spcAft>
                <a:spcPts val="600"/>
              </a:spcAft>
            </a:pPr>
            <a:r>
              <a:rPr sz="1600" b="1">
                <a:solidFill>
                  <a:srgbClr val="124DEC"/>
                </a:solidFill>
                <a:latin typeface="Arial"/>
              </a:rPr>
              <a:t>Illustrative sample ballot</a:t>
            </a:r>
          </a:p>
          <a:p>
            <a:pPr algn="l">
              <a:spcAft>
                <a:spcPts val="600"/>
              </a:spcAft>
            </a:pPr>
            <a:r>
              <a:rPr sz="1500" b="0">
                <a:solidFill>
                  <a:srgbClr val="142B46"/>
                </a:solidFill>
                <a:latin typeface="Arial"/>
              </a:rPr>
              <a:t>Which contests are below the headline race?</a:t>
            </a:r>
          </a:p>
          <a:p>
            <a:pPr algn="l">
              <a:spcAft>
                <a:spcPts val="600"/>
              </a:spcAft>
            </a:pPr>
            <a:r>
              <a:rPr sz="1300" b="1">
                <a:solidFill>
                  <a:srgbClr val="124DEC"/>
                </a:solidFill>
                <a:latin typeface="Arial"/>
              </a:rPr>
              <a:t>Your note:</a:t>
            </a:r>
          </a:p>
        </p:txBody>
      </p:sp>
      <p:sp>
        <p:nvSpPr>
          <p:cNvPr id="7" name="Rounded Rectangle 6"/>
          <p:cNvSpPr/>
          <p:nvPr/>
        </p:nvSpPr>
        <p:spPr>
          <a:xfrm>
            <a:off x="434340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Post · fictional case material</a:t>
            </a:r>
          </a:p>
          <a:p>
            <a:pPr algn="l">
              <a:spcAft>
                <a:spcPts val="600"/>
              </a:spcAft>
            </a:pPr>
            <a:r>
              <a:rPr sz="1600" b="1">
                <a:solidFill>
                  <a:srgbClr val="124DEC"/>
                </a:solidFill>
                <a:latin typeface="Arial"/>
              </a:rPr>
              <a:t>Creator’s voter guide</a:t>
            </a:r>
          </a:p>
          <a:p>
            <a:pPr algn="l">
              <a:spcAft>
                <a:spcPts val="600"/>
              </a:spcAft>
            </a:pPr>
            <a:r>
              <a:rPr sz="1500" b="0">
                <a:solidFill>
                  <a:srgbClr val="142B46"/>
                </a:solidFill>
                <a:latin typeface="Arial"/>
              </a:rPr>
              <a:t>Which lines are facts you can check, and which are picks?</a:t>
            </a:r>
          </a:p>
          <a:p>
            <a:pPr algn="l">
              <a:spcAft>
                <a:spcPts val="600"/>
              </a:spcAft>
            </a:pPr>
            <a:r>
              <a:rPr sz="1300" b="1">
                <a:solidFill>
                  <a:srgbClr val="124DEC"/>
                </a:solidFill>
                <a:latin typeface="Arial"/>
              </a:rPr>
              <a:t>Your note:</a:t>
            </a:r>
          </a:p>
        </p:txBody>
      </p:sp>
      <p:sp>
        <p:nvSpPr>
          <p:cNvPr id="9" name="Rounded Rectangle 8"/>
          <p:cNvSpPr/>
          <p:nvPr/>
        </p:nvSpPr>
        <p:spPr>
          <a:xfrm>
            <a:off x="813816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2104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Chat · fictional case material</a:t>
            </a:r>
          </a:p>
          <a:p>
            <a:pPr algn="l">
              <a:spcAft>
                <a:spcPts val="600"/>
              </a:spcAft>
            </a:pPr>
            <a:r>
              <a:rPr sz="1600" b="1">
                <a:solidFill>
                  <a:srgbClr val="124DEC"/>
                </a:solidFill>
                <a:latin typeface="Arial"/>
              </a:rPr>
              <a:t>Gia’s group-chat reminder draft</a:t>
            </a:r>
          </a:p>
          <a:p>
            <a:pPr algn="l">
              <a:spcAft>
                <a:spcPts val="600"/>
              </a:spcAft>
            </a:pPr>
            <a:r>
              <a:rPr sz="1500" b="0">
                <a:solidFill>
                  <a:srgbClr val="142B46"/>
                </a:solidFill>
                <a:latin typeface="Arial"/>
              </a:rPr>
              <a:t>What information should stay out of a group chat?</a:t>
            </a:r>
          </a:p>
          <a:p>
            <a:pPr algn="l">
              <a:spcAft>
                <a:spcPts val="600"/>
              </a:spcAft>
            </a:pPr>
            <a:r>
              <a:rPr sz="1300" b="1">
                <a:solidFill>
                  <a:srgbClr val="124DEC"/>
                </a:solidFill>
                <a:latin typeface="Arial"/>
              </a:rPr>
              <a:t>Your note: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Words that do the work</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Say it plainly</a:t>
            </a:r>
          </a:p>
        </p:txBody>
      </p:sp>
      <p:sp>
        <p:nvSpPr>
          <p:cNvPr id="5" name="Rounded Rectangle 4"/>
          <p:cNvSpPr/>
          <p:nvPr/>
        </p:nvSpPr>
        <p:spPr>
          <a:xfrm>
            <a:off x="54864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Sample ballot  ·  Papeleta de muestra</a:t>
            </a:r>
          </a:p>
          <a:p>
            <a:pPr algn="l">
              <a:spcAft>
                <a:spcPts val="600"/>
              </a:spcAft>
            </a:pPr>
            <a:r>
              <a:rPr sz="1600" b="0">
                <a:solidFill>
                  <a:srgbClr val="142B46"/>
                </a:solidFill>
                <a:latin typeface="Arial"/>
              </a:rPr>
              <a:t>A preview of the contests and measures for your specific address and election.</a:t>
            </a:r>
          </a:p>
        </p:txBody>
      </p:sp>
      <p:sp>
        <p:nvSpPr>
          <p:cNvPr id="7" name="Rounded Rectangle 6"/>
          <p:cNvSpPr/>
          <p:nvPr/>
        </p:nvSpPr>
        <p:spPr>
          <a:xfrm>
            <a:off x="621792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Voter guide  ·  Guía para votantes</a:t>
            </a:r>
          </a:p>
          <a:p>
            <a:pPr algn="l">
              <a:spcAft>
                <a:spcPts val="600"/>
              </a:spcAft>
            </a:pPr>
            <a:r>
              <a:rPr sz="1600" b="0">
                <a:solidFill>
                  <a:srgbClr val="142B46"/>
                </a:solidFill>
                <a:latin typeface="Arial"/>
              </a:rPr>
              <a:t>A publication explaining or recommending choices; it may be neutral or take positions.</a:t>
            </a:r>
          </a:p>
        </p:txBody>
      </p:sp>
      <p:sp>
        <p:nvSpPr>
          <p:cNvPr id="9" name="Rounded Rectangle 8"/>
          <p:cNvSpPr/>
          <p:nvPr/>
        </p:nvSpPr>
        <p:spPr>
          <a:xfrm>
            <a:off x="54864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Registration  ·  Inscripción electoral</a:t>
            </a:r>
          </a:p>
          <a:p>
            <a:pPr algn="l">
              <a:spcAft>
                <a:spcPts val="600"/>
              </a:spcAft>
            </a:pPr>
            <a:r>
              <a:rPr sz="1600" b="0">
                <a:solidFill>
                  <a:srgbClr val="142B46"/>
                </a:solidFill>
                <a:latin typeface="Arial"/>
              </a:rPr>
              <a:t>Signing up to vote where required; rules and deadlines vary by state.</a:t>
            </a:r>
          </a:p>
        </p:txBody>
      </p:sp>
      <p:sp>
        <p:nvSpPr>
          <p:cNvPr id="11" name="Rounded Rectangle 10"/>
          <p:cNvSpPr/>
          <p:nvPr/>
        </p:nvSpPr>
        <p:spPr>
          <a:xfrm>
            <a:off x="621792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Preregistration  ·  Preinscripción</a:t>
            </a:r>
          </a:p>
          <a:p>
            <a:pPr algn="l">
              <a:spcAft>
                <a:spcPts val="600"/>
              </a:spcAft>
            </a:pPr>
            <a:r>
              <a:rPr sz="1600" b="0">
                <a:solidFill>
                  <a:srgbClr val="142B46"/>
                </a:solidFill>
                <a:latin typeface="Arial"/>
              </a:rPr>
              <a:t>In many states, signing up at 16 or 17 so you’re registered when eligible.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D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Your call</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What’s actually on your ballot, and where do you find out?</a:t>
            </a:r>
          </a:p>
        </p:txBody>
      </p:sp>
      <p:sp>
        <p:nvSpPr>
          <p:cNvPr id="5" name="Rounded Rectangle 4"/>
          <p:cNvSpPr/>
          <p:nvPr/>
        </p:nvSpPr>
        <p:spPr>
          <a:xfrm>
            <a:off x="548640" y="210312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19456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My claim</a:t>
            </a:r>
          </a:p>
          <a:p>
            <a:pPr algn="l">
              <a:spcAft>
                <a:spcPts val="600"/>
              </a:spcAft>
            </a:pPr>
            <a:r>
              <a:rPr sz="1800" b="0">
                <a:solidFill>
                  <a:srgbClr val="142B46"/>
                </a:solidFill>
                <a:latin typeface="Arial"/>
              </a:rPr>
              <a:t>Type here.</a:t>
            </a:r>
          </a:p>
        </p:txBody>
      </p:sp>
      <p:sp>
        <p:nvSpPr>
          <p:cNvPr id="7" name="Rounded Rectangle 6"/>
          <p:cNvSpPr/>
          <p:nvPr/>
        </p:nvSpPr>
        <p:spPr>
          <a:xfrm>
            <a:off x="548640" y="356616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365760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Because the evidence shows…</a:t>
            </a:r>
          </a:p>
          <a:p>
            <a:pPr algn="l">
              <a:spcAft>
                <a:spcPts val="600"/>
              </a:spcAft>
            </a:pPr>
            <a:r>
              <a:rPr sz="1800" b="0">
                <a:solidFill>
                  <a:srgbClr val="142B46"/>
                </a:solidFill>
                <a:latin typeface="Arial"/>
              </a:rPr>
              <a:t>Type here.</a:t>
            </a:r>
          </a:p>
        </p:txBody>
      </p:sp>
      <p:sp>
        <p:nvSpPr>
          <p:cNvPr id="9" name="Rounded Rectangle 8"/>
          <p:cNvSpPr/>
          <p:nvPr/>
        </p:nvSpPr>
        <p:spPr>
          <a:xfrm>
            <a:off x="548640" y="502920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12064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Who lives with this choice</a:t>
            </a:r>
          </a:p>
          <a:p>
            <a:pPr algn="l">
              <a:spcAft>
                <a:spcPts val="600"/>
              </a:spcAft>
            </a:pPr>
            <a:r>
              <a:rPr sz="1800" b="0">
                <a:solidFill>
                  <a:srgbClr val="142B46"/>
                </a:solidFill>
                <a:latin typeface="Arial"/>
              </a:rPr>
              <a:t>Type 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4D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Take it off the page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FFFDF6"/>
                </a:solidFill>
                <a:latin typeface="Arial"/>
              </a:rPr>
              <a:t>Find your official election information.</a:t>
            </a:r>
          </a:p>
        </p:txBody>
      </p:sp>
      <p:sp>
        <p:nvSpPr>
          <p:cNvPr id="5" name="TextBox 4"/>
          <p:cNvSpPr txBox="1"/>
          <p:nvPr/>
        </p:nvSpPr>
        <p:spPr>
          <a:xfrm>
            <a:off x="548640" y="2011680"/>
            <a:ext cx="10972800" cy="4114800"/>
          </a:xfrm>
          <a:prstGeom prst="rect">
            <a:avLst/>
          </a:prstGeom>
          <a:noFill/>
        </p:spPr>
        <p:txBody>
          <a:bodyPr wrap="square" anchor="t" lIns="45720" rIns="45720">
            <a:spAutoFit/>
          </a:bodyPr>
          <a:lstStyle/>
          <a:p>
            <a:pPr algn="l">
              <a:spcAft>
                <a:spcPts val="600"/>
              </a:spcAft>
            </a:pPr>
            <a:r>
              <a:rPr sz="2000" b="0">
                <a:solidFill>
                  <a:srgbClr val="FFFDF6"/>
                </a:solidFill>
                <a:latin typeface="Arial"/>
              </a:rPr>
              <a:t>1. With a trusted adult, visit vote.gov and choose your state or territory</a:t>
            </a:r>
          </a:p>
          <a:p>
            <a:pPr algn="l">
              <a:spcAft>
                <a:spcPts val="600"/>
              </a:spcAft>
            </a:pPr>
            <a:r>
              <a:rPr sz="2000" b="0">
                <a:solidFill>
                  <a:srgbClr val="FFFDF6"/>
                </a:solidFill>
                <a:latin typeface="Arial"/>
              </a:rPr>
              <a:t>2. Check eligibility, preregistration and registration rules for your age</a:t>
            </a:r>
          </a:p>
          <a:p>
            <a:pPr algn="l">
              <a:spcAft>
                <a:spcPts val="600"/>
              </a:spcAft>
            </a:pPr>
            <a:r>
              <a:rPr sz="2000" b="0">
                <a:solidFill>
                  <a:srgbClr val="FFFDF6"/>
                </a:solidFill>
                <a:latin typeface="Arial"/>
              </a:rPr>
              <a:t>3. Find a sample ballot for your address and circle one local office</a:t>
            </a:r>
          </a:p>
          <a:p>
            <a:pPr algn="l">
              <a:spcAft>
                <a:spcPts val="600"/>
              </a:spcAft>
            </a:pPr>
            <a:r>
              <a:rPr sz="2000" b="0">
                <a:solidFill>
                  <a:srgbClr val="FFFDF6"/>
                </a:solidFill>
                <a:latin typeface="Arial"/>
              </a:rPr>
              <a:t>4. Learn what that office does before researching candidates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Real sources</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Check it yourself</a:t>
            </a:r>
          </a:p>
        </p:txBody>
      </p:sp>
      <p:sp>
        <p:nvSpPr>
          <p:cNvPr id="5" name="TextBox 4"/>
          <p:cNvSpPr txBox="1"/>
          <p:nvPr/>
        </p:nvSpPr>
        <p:spPr>
          <a:xfrm>
            <a:off x="548640" y="1828800"/>
            <a:ext cx="11064240" cy="4572000"/>
          </a:xfrm>
          <a:prstGeom prst="rect">
            <a:avLst/>
          </a:prstGeom>
          <a:noFill/>
        </p:spPr>
        <p:txBody>
          <a:bodyPr wrap="square" anchor="t" lIns="45720" rIns="45720">
            <a:spAutoFit/>
          </a:bodyPr>
          <a:lstStyle/>
          <a:p>
            <a:pPr algn="l">
              <a:spcAft>
                <a:spcPts val="600"/>
              </a:spcAft>
            </a:pPr>
            <a:r>
              <a:rPr sz="1500" b="1">
                <a:solidFill>
                  <a:srgbClr val="142B46"/>
                </a:solidFill>
                <a:latin typeface="Arial"/>
              </a:rPr>
              <a:t>Some states are trying to boost youth voter registration. Here's what they're doing (NPR, 2023-08-06)</a:t>
            </a:r>
          </a:p>
          <a:p>
            <a:pPr algn="l">
              <a:spcAft>
                <a:spcPts val="600"/>
              </a:spcAft>
            </a:pPr>
            <a:r>
              <a:rPr sz="1200" b="0">
                <a:solidFill>
                  <a:srgbClr val="124DEC"/>
                </a:solidFill>
                <a:latin typeface="Arial"/>
              </a:rPr>
              <a:t>https://www.npr.org/2023/08/06/1191961698/youth-voter-registration</a:t>
            </a:r>
          </a:p>
          <a:p>
            <a:pPr algn="l">
              <a:spcAft>
                <a:spcPts val="600"/>
              </a:spcAft>
            </a:pPr>
            <a:r>
              <a:rPr sz="1500" b="1">
                <a:solidFill>
                  <a:srgbClr val="142B46"/>
                </a:solidFill>
                <a:latin typeface="Arial"/>
              </a:rPr>
              <a:t>Most states allow teenagers to pre-register to vote before turning 18, and some let them vote in primaries (Ballotpedia News, 2025-09-26)</a:t>
            </a:r>
          </a:p>
          <a:p>
            <a:pPr algn="l">
              <a:spcAft>
                <a:spcPts val="600"/>
              </a:spcAft>
            </a:pPr>
            <a:r>
              <a:rPr sz="1200" b="0">
                <a:solidFill>
                  <a:srgbClr val="124DEC"/>
                </a:solidFill>
                <a:latin typeface="Arial"/>
              </a:rPr>
              <a:t>https://news.ballotpedia.org/2025/09/26/most-states-allow-teenagers-to-pre-register-to-vote-before-turning-18-and-some-let-them-vote-in-primaries/</a:t>
            </a:r>
          </a:p>
          <a:p>
            <a:pPr algn="l">
              <a:spcAft>
                <a:spcPts val="600"/>
              </a:spcAft>
            </a:pPr>
            <a:r>
              <a:rPr sz="1500" b="1">
                <a:solidFill>
                  <a:srgbClr val="142B46"/>
                </a:solidFill>
                <a:latin typeface="Arial"/>
              </a:rPr>
              <a:t>New state and local efforts try get more people to vote (PBS NewsHour, 2023-09-19)</a:t>
            </a:r>
          </a:p>
          <a:p>
            <a:pPr algn="l">
              <a:spcAft>
                <a:spcPts val="600"/>
              </a:spcAft>
            </a:pPr>
            <a:r>
              <a:rPr sz="1200" b="0">
                <a:solidFill>
                  <a:srgbClr val="124DEC"/>
                </a:solidFill>
                <a:latin typeface="Arial"/>
              </a:rPr>
              <a:t>https://www.pbs.org/video/getting-out-the-vote-1695151214/</a:t>
            </a:r>
          </a:p>
          <a:p>
            <a:pPr algn="l">
              <a:spcAft>
                <a:spcPts val="600"/>
              </a:spcAft>
            </a:pPr>
            <a:r>
              <a:rPr sz="1500" b="1">
                <a:solidFill>
                  <a:srgbClr val="142B46"/>
                </a:solidFill>
                <a:latin typeface="Arial"/>
              </a:rPr>
              <a:t>New Data: Nearly Half of Youth Voted in 2024 (CIRCLE (Tufts University), 2025-04-14)</a:t>
            </a:r>
          </a:p>
          <a:p>
            <a:pPr algn="l">
              <a:spcAft>
                <a:spcPts val="600"/>
              </a:spcAft>
            </a:pPr>
            <a:r>
              <a:rPr sz="1200" b="0">
                <a:solidFill>
                  <a:srgbClr val="124DEC"/>
                </a:solidFill>
                <a:latin typeface="Arial"/>
              </a:rPr>
              <a:t>https://circle.tufts.edu/latest-research/new-data-nearly-half-youth-voted-2024</a:t>
            </a:r>
          </a:p>
          <a:p>
            <a:pPr algn="l">
              <a:spcAft>
                <a:spcPts val="600"/>
              </a:spcAft>
            </a:pPr>
            <a:r>
              <a:rPr sz="1500" b="1">
                <a:solidFill>
                  <a:srgbClr val="142B46"/>
                </a:solidFill>
                <a:latin typeface="Arial"/>
              </a:rPr>
              <a:t>“Old Enough to Fight, Old Enough to Vote”: The WWII Roots of the 26th Amendment (The National WWII Museum, 2020-10-27)</a:t>
            </a:r>
          </a:p>
          <a:p>
            <a:pPr algn="l">
              <a:spcAft>
                <a:spcPts val="600"/>
              </a:spcAft>
            </a:pPr>
            <a:r>
              <a:rPr sz="1200" b="0">
                <a:solidFill>
                  <a:srgbClr val="124DEC"/>
                </a:solidFill>
                <a:latin typeface="Arial"/>
              </a:rPr>
              <a:t>https://www.nationalww2museum.org/war/articles/voting-age-26th-amendment</a:t>
            </a:r>
          </a:p>
          <a:p>
            <a:pPr algn="l">
              <a:spcAft>
                <a:spcPts val="600"/>
              </a:spcAft>
            </a:pPr>
            <a:r>
              <a:rPr sz="1500" b="1">
                <a:solidFill>
                  <a:srgbClr val="142B46"/>
                </a:solidFill>
                <a:latin typeface="Arial"/>
              </a:rPr>
              <a:t>The 26th Amendment of the U.S. Constitution (National Constitution Center, n.d.)</a:t>
            </a:r>
          </a:p>
          <a:p>
            <a:pPr algn="l">
              <a:spcAft>
                <a:spcPts val="600"/>
              </a:spcAft>
            </a:pPr>
            <a:r>
              <a:rPr sz="1200" b="0">
                <a:solidFill>
                  <a:srgbClr val="124DEC"/>
                </a:solidFill>
                <a:latin typeface="Arial"/>
              </a:rPr>
              <a:t>https://constitutioncenter.org/the-constitution/amendments/amendment-xxvi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